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28"/>
  </p:notesMasterIdLst>
  <p:sldIdLst>
    <p:sldId id="263" r:id="rId6"/>
    <p:sldId id="416" r:id="rId7"/>
    <p:sldId id="414" r:id="rId8"/>
    <p:sldId id="430" r:id="rId9"/>
    <p:sldId id="265" r:id="rId10"/>
    <p:sldId id="262" r:id="rId11"/>
    <p:sldId id="427" r:id="rId12"/>
    <p:sldId id="260" r:id="rId13"/>
    <p:sldId id="507" r:id="rId14"/>
    <p:sldId id="480" r:id="rId15"/>
    <p:sldId id="481" r:id="rId16"/>
    <p:sldId id="495" r:id="rId17"/>
    <p:sldId id="465" r:id="rId18"/>
    <p:sldId id="500" r:id="rId19"/>
    <p:sldId id="472" r:id="rId20"/>
    <p:sldId id="473" r:id="rId21"/>
    <p:sldId id="496" r:id="rId22"/>
    <p:sldId id="497" r:id="rId23"/>
    <p:sldId id="505" r:id="rId24"/>
    <p:sldId id="502" r:id="rId25"/>
    <p:sldId id="493" r:id="rId26"/>
    <p:sldId id="46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B086C0-5741-7928-C14D-2160896141AD}" v="40" dt="2024-03-27T19:22:30.4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7295"/>
    <p:restoredTop sz="74697"/>
  </p:normalViewPr>
  <p:slideViewPr>
    <p:cSldViewPr snapToGrid="0">
      <p:cViewPr varScale="1">
        <p:scale>
          <a:sx n="74" d="100"/>
          <a:sy n="74" d="100"/>
        </p:scale>
        <p:origin x="1860" y="294"/>
      </p:cViewPr>
      <p:guideLst/>
    </p:cSldViewPr>
  </p:slid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ebina  Virji" userId="S::zebina@peerworks.ca::cb166100-0129-494a-bf17-d42c68ccdc91" providerId="AD" clId="Web-{4DB086C0-5741-7928-C14D-2160896141AD}"/>
    <pc:docChg chg="modSld">
      <pc:chgData name="Zebina  Virji" userId="S::zebina@peerworks.ca::cb166100-0129-494a-bf17-d42c68ccdc91" providerId="AD" clId="Web-{4DB086C0-5741-7928-C14D-2160896141AD}" dt="2024-03-27T19:22:30.421" v="37" actId="20577"/>
      <pc:docMkLst>
        <pc:docMk/>
      </pc:docMkLst>
      <pc:sldChg chg="modSp">
        <pc:chgData name="Zebina  Virji" userId="S::zebina@peerworks.ca::cb166100-0129-494a-bf17-d42c68ccdc91" providerId="AD" clId="Web-{4DB086C0-5741-7928-C14D-2160896141AD}" dt="2024-03-27T19:20:56.419" v="22" actId="20577"/>
        <pc:sldMkLst>
          <pc:docMk/>
          <pc:sldMk cId="3728850469" sldId="260"/>
        </pc:sldMkLst>
        <pc:spChg chg="mod">
          <ac:chgData name="Zebina  Virji" userId="S::zebina@peerworks.ca::cb166100-0129-494a-bf17-d42c68ccdc91" providerId="AD" clId="Web-{4DB086C0-5741-7928-C14D-2160896141AD}" dt="2024-03-27T19:20:56.419" v="22" actId="20577"/>
          <ac:spMkLst>
            <pc:docMk/>
            <pc:sldMk cId="3728850469" sldId="260"/>
            <ac:spMk id="2" creationId="{701A1C76-C626-A945-994F-F9D60CDB2251}"/>
          </ac:spMkLst>
        </pc:spChg>
      </pc:sldChg>
      <pc:sldChg chg="modSp">
        <pc:chgData name="Zebina  Virji" userId="S::zebina@peerworks.ca::cb166100-0129-494a-bf17-d42c68ccdc91" providerId="AD" clId="Web-{4DB086C0-5741-7928-C14D-2160896141AD}" dt="2024-03-27T19:20:25.590" v="13" actId="20577"/>
        <pc:sldMkLst>
          <pc:docMk/>
          <pc:sldMk cId="1473042707" sldId="496"/>
        </pc:sldMkLst>
        <pc:spChg chg="mod">
          <ac:chgData name="Zebina  Virji" userId="S::zebina@peerworks.ca::cb166100-0129-494a-bf17-d42c68ccdc91" providerId="AD" clId="Web-{4DB086C0-5741-7928-C14D-2160896141AD}" dt="2024-03-27T19:20:25.590" v="13" actId="20577"/>
          <ac:spMkLst>
            <pc:docMk/>
            <pc:sldMk cId="1473042707" sldId="496"/>
            <ac:spMk id="2" creationId="{701A1C76-C626-A945-994F-F9D60CDB2251}"/>
          </ac:spMkLst>
        </pc:spChg>
      </pc:sldChg>
      <pc:sldChg chg="modSp">
        <pc:chgData name="Zebina  Virji" userId="S::zebina@peerworks.ca::cb166100-0129-494a-bf17-d42c68ccdc91" providerId="AD" clId="Web-{4DB086C0-5741-7928-C14D-2160896141AD}" dt="2024-03-27T19:21:53.670" v="31" actId="20577"/>
        <pc:sldMkLst>
          <pc:docMk/>
          <pc:sldMk cId="682818578" sldId="497"/>
        </pc:sldMkLst>
        <pc:spChg chg="mod">
          <ac:chgData name="Zebina  Virji" userId="S::zebina@peerworks.ca::cb166100-0129-494a-bf17-d42c68ccdc91" providerId="AD" clId="Web-{4DB086C0-5741-7928-C14D-2160896141AD}" dt="2024-03-27T19:21:53.670" v="31" actId="20577"/>
          <ac:spMkLst>
            <pc:docMk/>
            <pc:sldMk cId="682818578" sldId="497"/>
            <ac:spMk id="2" creationId="{701A1C76-C626-A945-994F-F9D60CDB2251}"/>
          </ac:spMkLst>
        </pc:spChg>
      </pc:sldChg>
      <pc:sldChg chg="modSp">
        <pc:chgData name="Zebina  Virji" userId="S::zebina@peerworks.ca::cb166100-0129-494a-bf17-d42c68ccdc91" providerId="AD" clId="Web-{4DB086C0-5741-7928-C14D-2160896141AD}" dt="2024-03-27T19:22:30.421" v="37" actId="20577"/>
        <pc:sldMkLst>
          <pc:docMk/>
          <pc:sldMk cId="3975298054" sldId="504"/>
        </pc:sldMkLst>
        <pc:spChg chg="mod">
          <ac:chgData name="Zebina  Virji" userId="S::zebina@peerworks.ca::cb166100-0129-494a-bf17-d42c68ccdc91" providerId="AD" clId="Web-{4DB086C0-5741-7928-C14D-2160896141AD}" dt="2024-03-27T19:22:30.421" v="37" actId="20577"/>
          <ac:spMkLst>
            <pc:docMk/>
            <pc:sldMk cId="3975298054" sldId="504"/>
            <ac:spMk id="2" creationId="{701A1C76-C626-A945-994F-F9D60CDB2251}"/>
          </ac:spMkLst>
        </pc:spChg>
      </pc:sldChg>
    </pc:docChg>
  </pc:docChgLst>
  <pc:docChgLst>
    <pc:chgData name="Zebina  Virji" userId="S::zebina@peerworks.ca::cb166100-0129-494a-bf17-d42c68ccdc91" providerId="AD" clId="Web-{9484E3DC-B873-A398-FB9C-A5F2D001E8B5}"/>
    <pc:docChg chg="modSld">
      <pc:chgData name="Zebina  Virji" userId="S::zebina@peerworks.ca::cb166100-0129-494a-bf17-d42c68ccdc91" providerId="AD" clId="Web-{9484E3DC-B873-A398-FB9C-A5F2D001E8B5}" dt="2024-02-09T16:41:42.349" v="14"/>
      <pc:docMkLst>
        <pc:docMk/>
      </pc:docMkLst>
      <pc:sldChg chg="modNotes">
        <pc:chgData name="Zebina  Virji" userId="S::zebina@peerworks.ca::cb166100-0129-494a-bf17-d42c68ccdc91" providerId="AD" clId="Web-{9484E3DC-B873-A398-FB9C-A5F2D001E8B5}" dt="2024-02-09T16:40:53.317" v="1"/>
        <pc:sldMkLst>
          <pc:docMk/>
          <pc:sldMk cId="2492967705" sldId="263"/>
        </pc:sldMkLst>
      </pc:sldChg>
      <pc:sldChg chg="modNotes">
        <pc:chgData name="Zebina  Virji" userId="S::zebina@peerworks.ca::cb166100-0129-494a-bf17-d42c68ccdc91" providerId="AD" clId="Web-{9484E3DC-B873-A398-FB9C-A5F2D001E8B5}" dt="2024-02-09T16:40:59.457" v="7"/>
        <pc:sldMkLst>
          <pc:docMk/>
          <pc:sldMk cId="463628417" sldId="416"/>
        </pc:sldMkLst>
      </pc:sldChg>
      <pc:sldChg chg="modNotes">
        <pc:chgData name="Zebina  Virji" userId="S::zebina@peerworks.ca::cb166100-0129-494a-bf17-d42c68ccdc91" providerId="AD" clId="Web-{9484E3DC-B873-A398-FB9C-A5F2D001E8B5}" dt="2024-02-09T16:41:08.457" v="9"/>
        <pc:sldMkLst>
          <pc:docMk/>
          <pc:sldMk cId="341061469" sldId="430"/>
        </pc:sldMkLst>
      </pc:sldChg>
      <pc:sldChg chg="modNotes">
        <pc:chgData name="Zebina  Virji" userId="S::zebina@peerworks.ca::cb166100-0129-494a-bf17-d42c68ccdc91" providerId="AD" clId="Web-{9484E3DC-B873-A398-FB9C-A5F2D001E8B5}" dt="2024-02-09T16:41:42.349" v="14"/>
        <pc:sldMkLst>
          <pc:docMk/>
          <pc:sldMk cId="487653680" sldId="493"/>
        </pc:sldMkLst>
      </pc:sldChg>
      <pc:sldChg chg="modNotes">
        <pc:chgData name="Zebina  Virji" userId="S::zebina@peerworks.ca::cb166100-0129-494a-bf17-d42c68ccdc91" providerId="AD" clId="Web-{9484E3DC-B873-A398-FB9C-A5F2D001E8B5}" dt="2024-02-09T16:41:33.052" v="12"/>
        <pc:sldMkLst>
          <pc:docMk/>
          <pc:sldMk cId="3036726215" sldId="50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0DB8C5-D92C-1A47-9362-26053D53F804}"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torontona.org/"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limestonena.com/"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00"/>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Housekeeping slide.</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dirty="0"/>
          </a:p>
          <a:p>
            <a:pPr marL="0" marR="0" lvl="0" indent="0" algn="l" defTabSz="914400" rtl="0" eaLnBrk="1" fontAlgn="auto" latinLnBrk="0" hangingPunct="1">
              <a:lnSpc>
                <a:spcPct val="107000"/>
              </a:lnSpc>
              <a:spcBef>
                <a:spcPts val="0"/>
              </a:spcBef>
              <a:spcAft>
                <a:spcPts val="800"/>
              </a:spcAft>
              <a:buClrTx/>
              <a:buSzTx/>
              <a:buFontTx/>
              <a:buNone/>
              <a:tabLst/>
              <a:defRPr/>
            </a:pPr>
            <a:r>
              <a:rPr lang="en-CA" dirty="0">
                <a:effectLst/>
                <a:cs typeface="Times New Roman" panose="02020603050405020304" pitchFamily="18" charset="0"/>
              </a:rPr>
              <a:t>“People become addicted because of a combination of factors. Here are some possible risk factors for substance abuse.”</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10</a:t>
            </a:fld>
            <a:endParaRPr lang="en-US"/>
          </a:p>
        </p:txBody>
      </p:sp>
    </p:spTree>
    <p:extLst>
      <p:ext uri="{BB962C8B-B14F-4D97-AF65-F5344CB8AC3E}">
        <p14:creationId xmlns:p14="http://schemas.microsoft.com/office/powerpoint/2010/main" val="2685913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Read out the slide or ask a participant to read it out. </a:t>
            </a:r>
            <a:endParaRPr lang="en-CA" dirty="0">
              <a:effectLst/>
              <a:cs typeface="Times New Roman" panose="02020603050405020304" pitchFamily="18" charset="0"/>
            </a:endParaRPr>
          </a:p>
          <a:p>
            <a:endParaRPr lang="en-CA" dirty="0">
              <a:effectLst/>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effectLst/>
                <a:cs typeface="Times New Roman" panose="02020603050405020304" pitchFamily="18" charset="0"/>
              </a:rPr>
              <a:t>Peer Support can be beneficial alongside any of these treatment methods. </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11</a:t>
            </a:fld>
            <a:endParaRPr lang="en-US"/>
          </a:p>
        </p:txBody>
      </p:sp>
    </p:spTree>
    <p:extLst>
      <p:ext uri="{BB962C8B-B14F-4D97-AF65-F5344CB8AC3E}">
        <p14:creationId xmlns:p14="http://schemas.microsoft.com/office/powerpoint/2010/main" val="2210566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“You don’t know your peer’s entire story, and substance use might be something they have not disclosed.”</a:t>
            </a:r>
            <a:br>
              <a:rPr lang="en-US" dirty="0">
                <a:effectLst/>
                <a:cs typeface="Times New Roman" panose="02020603050405020304" pitchFamily="18" charset="0"/>
              </a:rPr>
            </a:br>
            <a:endParaRPr lang="en-CA" dirty="0">
              <a:effectLst/>
              <a:cs typeface="Times New Roman" panose="02020603050405020304" pitchFamily="18" charset="0"/>
            </a:endParaRPr>
          </a:p>
          <a:p>
            <a:pPr>
              <a:lnSpc>
                <a:spcPct val="107000"/>
              </a:lnSpc>
              <a:spcAft>
                <a:spcPts val="800"/>
              </a:spcAft>
            </a:pPr>
            <a:r>
              <a:rPr lang="en-US" dirty="0">
                <a:effectLst/>
                <a:cs typeface="Times New Roman" panose="02020603050405020304" pitchFamily="18" charset="0"/>
              </a:rPr>
              <a:t>Note: Some of these are organization-specific. Harm reduction organizations often are more open about discussing drug use and use images of drugs and specific drug language in their resources. </a:t>
            </a:r>
            <a:endParaRPr lang="en-CA"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12</a:t>
            </a:fld>
            <a:endParaRPr lang="en-US"/>
          </a:p>
        </p:txBody>
      </p:sp>
    </p:spTree>
    <p:extLst>
      <p:ext uri="{BB962C8B-B14F-4D97-AF65-F5344CB8AC3E}">
        <p14:creationId xmlns:p14="http://schemas.microsoft.com/office/powerpoint/2010/main" val="4092496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474208"/>
          </a:xfrm>
        </p:spPr>
        <p:txBody>
          <a:bodyPr/>
          <a:lstStyle/>
          <a:p>
            <a:pPr>
              <a:lnSpc>
                <a:spcPct val="107000"/>
              </a:lnSpc>
              <a:spcAft>
                <a:spcPts val="800"/>
              </a:spcAft>
            </a:pPr>
            <a:r>
              <a:rPr lang="en-US" sz="1200" b="1" dirty="0">
                <a:effectLst/>
                <a:cs typeface="Times New Roman" panose="02020603050405020304" pitchFamily="18" charset="0"/>
              </a:rPr>
              <a:t>TRAINER</a:t>
            </a:r>
          </a:p>
          <a:p>
            <a:pPr>
              <a:lnSpc>
                <a:spcPct val="107000"/>
              </a:lnSpc>
              <a:spcAft>
                <a:spcPts val="800"/>
              </a:spcAft>
            </a:pPr>
            <a:r>
              <a:rPr lang="en-CA" sz="1200" dirty="0">
                <a:effectLst/>
                <a:cs typeface="Times New Roman" panose="02020603050405020304" pitchFamily="18" charset="0"/>
              </a:rPr>
              <a:t>This scenario relates back to our discussion of ethics, confidentiality, and boundaries. </a:t>
            </a:r>
          </a:p>
          <a:p>
            <a:pPr>
              <a:lnSpc>
                <a:spcPct val="107000"/>
              </a:lnSpc>
              <a:spcAft>
                <a:spcPts val="800"/>
              </a:spcAft>
            </a:pPr>
            <a:r>
              <a:rPr lang="en-CA" sz="1200" dirty="0">
                <a:effectLst/>
                <a:cs typeface="Times New Roman" panose="02020603050405020304" pitchFamily="18" charset="0"/>
              </a:rPr>
              <a:t>NOTE: This scenario has two complications. The scenario complication will appear when you press the space bar. </a:t>
            </a:r>
          </a:p>
          <a:p>
            <a:pPr>
              <a:lnSpc>
                <a:spcPct val="107000"/>
              </a:lnSpc>
              <a:spcAft>
                <a:spcPts val="800"/>
              </a:spcAft>
            </a:pPr>
            <a:r>
              <a:rPr lang="en-CA" sz="1200" dirty="0">
                <a:effectLst/>
                <a:cs typeface="Times New Roman" panose="02020603050405020304" pitchFamily="18" charset="0"/>
              </a:rPr>
              <a:t>Things that might come up in the discussion:</a:t>
            </a:r>
          </a:p>
          <a:p>
            <a:pPr marL="342900" lvl="0" indent="-342900">
              <a:lnSpc>
                <a:spcPct val="107000"/>
              </a:lnSpc>
              <a:buFont typeface="Symbol" pitchFamily="2" charset="2"/>
              <a:buChar char=""/>
            </a:pPr>
            <a:r>
              <a:rPr lang="en-CA" sz="1200" dirty="0">
                <a:effectLst/>
                <a:cs typeface="Times New Roman" panose="02020603050405020304" pitchFamily="18" charset="0"/>
              </a:rPr>
              <a:t>Let Alex take the lead. You can bring this up in early meetings. </a:t>
            </a:r>
          </a:p>
          <a:p>
            <a:pPr marL="342900" lvl="0" indent="-342900">
              <a:lnSpc>
                <a:spcPct val="107000"/>
              </a:lnSpc>
              <a:buFont typeface="Symbol" pitchFamily="2" charset="2"/>
              <a:buChar char=""/>
            </a:pPr>
            <a:r>
              <a:rPr lang="en-CA" sz="1200" dirty="0">
                <a:effectLst/>
                <a:cs typeface="Times New Roman" panose="02020603050405020304" pitchFamily="18" charset="0"/>
              </a:rPr>
              <a:t>Context will be different depending on geographic setting. This might be more common in remote/rural communities with less options for support. </a:t>
            </a:r>
          </a:p>
          <a:p>
            <a:pPr marL="342900" lvl="0" indent="-342900">
              <a:lnSpc>
                <a:spcPct val="107000"/>
              </a:lnSpc>
              <a:spcAft>
                <a:spcPts val="800"/>
              </a:spcAft>
              <a:buFont typeface="Symbol" pitchFamily="2" charset="2"/>
              <a:buChar char=""/>
            </a:pPr>
            <a:r>
              <a:rPr lang="en-CA" sz="1200" dirty="0">
                <a:effectLst/>
                <a:cs typeface="Times New Roman" panose="02020603050405020304" pitchFamily="18" charset="0"/>
              </a:rPr>
              <a:t>Acknowledge that you won’t bring up information that you know about them from your Peer support relationship. </a:t>
            </a:r>
          </a:p>
          <a:p>
            <a:pPr>
              <a:lnSpc>
                <a:spcPct val="107000"/>
              </a:lnSpc>
              <a:spcAft>
                <a:spcPts val="800"/>
              </a:spcAft>
            </a:pPr>
            <a:r>
              <a:rPr lang="en-CA" sz="1200" dirty="0">
                <a:effectLst/>
                <a:cs typeface="Times New Roman" panose="02020603050405020304" pitchFamily="18" charset="0"/>
              </a:rPr>
              <a:t>A final complication will appear when you press the space bar again.</a:t>
            </a:r>
          </a:p>
          <a:p>
            <a:pPr>
              <a:lnSpc>
                <a:spcPct val="107000"/>
              </a:lnSpc>
              <a:spcAft>
                <a:spcPts val="800"/>
              </a:spcAft>
            </a:pPr>
            <a:r>
              <a:rPr lang="en-CA" sz="1200" dirty="0">
                <a:effectLst/>
                <a:cs typeface="Times New Roman" panose="02020603050405020304" pitchFamily="18" charset="0"/>
              </a:rPr>
              <a:t>Another discussion question that might come up:</a:t>
            </a:r>
          </a:p>
          <a:p>
            <a:pPr>
              <a:lnSpc>
                <a:spcPct val="107000"/>
              </a:lnSpc>
              <a:spcAft>
                <a:spcPts val="800"/>
              </a:spcAft>
            </a:pPr>
            <a:r>
              <a:rPr lang="en-US" sz="1200" dirty="0">
                <a:effectLst/>
                <a:cs typeface="Times New Roman" panose="02020603050405020304" pitchFamily="18" charset="0"/>
              </a:rPr>
              <a:t>“What happens when someone who you used to do Peer Support with, becomes a Peer Supporter at your organization. Are there organization rules around this? How do you navigate these relationships?”</a:t>
            </a:r>
            <a:endParaRPr lang="en-CA" sz="1200" dirty="0">
              <a:effectLst/>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13</a:t>
            </a:fld>
            <a:endParaRPr lang="en-US"/>
          </a:p>
        </p:txBody>
      </p:sp>
    </p:spTree>
    <p:extLst>
      <p:ext uri="{BB962C8B-B14F-4D97-AF65-F5344CB8AC3E}">
        <p14:creationId xmlns:p14="http://schemas.microsoft.com/office/powerpoint/2010/main" val="1222460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CA" b="1" dirty="0">
                <a:effectLst/>
                <a:cs typeface="Times New Roman" panose="02020603050405020304" pitchFamily="18" charset="0"/>
              </a:rPr>
              <a:t>Abstinence: </a:t>
            </a:r>
            <a:r>
              <a:rPr lang="en-CA" dirty="0">
                <a:effectLst/>
                <a:cs typeface="Times New Roman" panose="02020603050405020304" pitchFamily="18" charset="0"/>
              </a:rPr>
              <a:t>the practice of restraining oneself from indulging in something, typically drugs or alcohol. </a:t>
            </a:r>
            <a:r>
              <a:rPr lang="en-CA" b="1" dirty="0">
                <a:effectLst/>
                <a:cs typeface="Times New Roman" panose="02020603050405020304" pitchFamily="18" charset="0"/>
              </a:rPr>
              <a:t> </a:t>
            </a:r>
          </a:p>
          <a:p>
            <a:pPr>
              <a:lnSpc>
                <a:spcPct val="107000"/>
              </a:lnSpc>
              <a:spcAft>
                <a:spcPts val="800"/>
              </a:spcAft>
            </a:pPr>
            <a:r>
              <a:rPr lang="en-CA" dirty="0">
                <a:effectLst/>
                <a:cs typeface="Times New Roman" panose="02020603050405020304" pitchFamily="18" charset="0"/>
              </a:rPr>
              <a:t>Invite someone to read the slide on Harm Reduction. Ask if anyone has any experience with the principles of Harm Reduction. </a:t>
            </a:r>
          </a:p>
          <a:p>
            <a:endParaRPr lang="en-US" sz="1200" b="1" dirty="0"/>
          </a:p>
        </p:txBody>
      </p:sp>
      <p:sp>
        <p:nvSpPr>
          <p:cNvPr id="4" name="Slide Number Placeholder 3"/>
          <p:cNvSpPr>
            <a:spLocks noGrp="1"/>
          </p:cNvSpPr>
          <p:nvPr>
            <p:ph type="sldNum" sz="quarter" idx="5"/>
          </p:nvPr>
        </p:nvSpPr>
        <p:spPr/>
        <p:txBody>
          <a:bodyPr/>
          <a:lstStyle/>
          <a:p>
            <a:fld id="{6002DF8E-26BD-DB48-8B55-710E2296F2E0}" type="slidenum">
              <a:rPr lang="en-US" smtClean="0"/>
              <a:t>14</a:t>
            </a:fld>
            <a:endParaRPr lang="en-US"/>
          </a:p>
        </p:txBody>
      </p:sp>
    </p:spTree>
    <p:extLst>
      <p:ext uri="{BB962C8B-B14F-4D97-AF65-F5344CB8AC3E}">
        <p14:creationId xmlns:p14="http://schemas.microsoft.com/office/powerpoint/2010/main" val="39042527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dirty="0"/>
          </a:p>
          <a:p>
            <a:r>
              <a:rPr lang="en-US" dirty="0"/>
              <a:t>NOTE: There are 8 principles spread across the next 2 slides.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effectLst/>
                <a:cs typeface="Times New Roman" panose="02020603050405020304" pitchFamily="18" charset="0"/>
              </a:rPr>
              <a:t>Invite people to read out the principles of Harm Reduction.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effectLst/>
                <a:cs typeface="Times New Roman" panose="02020603050405020304" pitchFamily="18" charset="0"/>
              </a:rPr>
              <a:t>This might be a new concept for many people and there might be questions about some of the principles. </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15</a:t>
            </a:fld>
            <a:endParaRPr lang="en-US"/>
          </a:p>
        </p:txBody>
      </p:sp>
    </p:spTree>
    <p:extLst>
      <p:ext uri="{BB962C8B-B14F-4D97-AF65-F5344CB8AC3E}">
        <p14:creationId xmlns:p14="http://schemas.microsoft.com/office/powerpoint/2010/main" val="29786086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effectLst/>
                <a:cs typeface="Times New Roman" panose="02020603050405020304" pitchFamily="18" charset="0"/>
              </a:rPr>
              <a:t>Invite people to read out the principles of Harm Reduction. </a:t>
            </a:r>
            <a:r>
              <a:rPr lang="en-US" sz="1200" dirty="0">
                <a:effectLst/>
                <a:cs typeface="Times New Roman" panose="02020603050405020304" pitchFamily="18" charset="0"/>
              </a:rPr>
              <a:t>Many people might be unfamiliar with this concept, and they might have</a:t>
            </a:r>
            <a:r>
              <a:rPr lang="en-CA" sz="1200" dirty="0">
                <a:effectLst/>
                <a:cs typeface="Times New Roman" panose="02020603050405020304" pitchFamily="18" charset="0"/>
              </a:rPr>
              <a:t> questions about some of the principles.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effectLst/>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dirty="0">
                <a:effectLst/>
                <a:cs typeface="Times New Roman" panose="02020603050405020304" pitchFamily="18" charset="0"/>
              </a:rPr>
              <a:t>You should be halfway through the slides now.</a:t>
            </a:r>
          </a:p>
          <a:p>
            <a:endParaRPr lang="en-CA" dirty="0"/>
          </a:p>
        </p:txBody>
      </p:sp>
      <p:sp>
        <p:nvSpPr>
          <p:cNvPr id="4" name="Slide Number Placeholder 3"/>
          <p:cNvSpPr>
            <a:spLocks noGrp="1"/>
          </p:cNvSpPr>
          <p:nvPr>
            <p:ph type="sldNum" sz="quarter" idx="5"/>
          </p:nvPr>
        </p:nvSpPr>
        <p:spPr/>
        <p:txBody>
          <a:bodyPr/>
          <a:lstStyle/>
          <a:p>
            <a:fld id="{5315D539-3A0C-471A-81A4-83B339979F2F}" type="slidenum">
              <a:rPr lang="en-CA" smtClean="0"/>
              <a:t>16</a:t>
            </a:fld>
            <a:endParaRPr lang="en-CA"/>
          </a:p>
        </p:txBody>
      </p:sp>
    </p:spTree>
    <p:extLst>
      <p:ext uri="{BB962C8B-B14F-4D97-AF65-F5344CB8AC3E}">
        <p14:creationId xmlns:p14="http://schemas.microsoft.com/office/powerpoint/2010/main" val="1577056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CA" dirty="0">
                <a:effectLst/>
                <a:cs typeface="Times New Roman" panose="02020603050405020304" pitchFamily="18" charset="0"/>
              </a:rPr>
              <a:t>Read out the slide or invite someone to read it out.</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17</a:t>
            </a:fld>
            <a:endParaRPr lang="en-US"/>
          </a:p>
        </p:txBody>
      </p:sp>
    </p:spTree>
    <p:extLst>
      <p:ext uri="{BB962C8B-B14F-4D97-AF65-F5344CB8AC3E}">
        <p14:creationId xmlns:p14="http://schemas.microsoft.com/office/powerpoint/2010/main" val="37529989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CA" dirty="0">
                <a:effectLst/>
                <a:cs typeface="Times New Roman" panose="02020603050405020304" pitchFamily="18" charset="0"/>
              </a:rPr>
              <a:t>The next slide is on Eating Disorders within Peer Support. Read through the two slides and leave room for questions and for people to share their own experiences. </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CA" dirty="0">
                <a:effectLst/>
                <a:cs typeface="Times New Roman" panose="02020603050405020304" pitchFamily="18" charset="0"/>
              </a:rPr>
              <a:t>“</a:t>
            </a:r>
            <a:r>
              <a:rPr lang="en-US" dirty="0">
                <a:effectLst/>
                <a:cs typeface="Times New Roman" panose="02020603050405020304" pitchFamily="18" charset="0"/>
              </a:rPr>
              <a:t>Even people without an eating disorder can have a negative relationship with their body or with food.  Even if you are making those comments about </a:t>
            </a:r>
            <a:r>
              <a:rPr lang="en-US" i="1" dirty="0">
                <a:effectLst/>
                <a:cs typeface="Times New Roman" panose="02020603050405020304" pitchFamily="18" charset="0"/>
              </a:rPr>
              <a:t>yourself</a:t>
            </a:r>
            <a:r>
              <a:rPr lang="en-US" dirty="0">
                <a:effectLst/>
                <a:cs typeface="Times New Roman" panose="02020603050405020304" pitchFamily="18" charset="0"/>
              </a:rPr>
              <a:t>, they can still have an impact on people around you. </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US" dirty="0">
                <a:effectLst/>
                <a:cs typeface="Times New Roman" panose="02020603050405020304" pitchFamily="18" charset="0"/>
              </a:rPr>
              <a:t>What experiences have you had supporting someone with an eating disorder? Do you have any advice these experiences?”</a:t>
            </a:r>
          </a:p>
          <a:p>
            <a:pPr>
              <a:lnSpc>
                <a:spcPct val="107000"/>
              </a:lnSpc>
              <a:spcAft>
                <a:spcPts val="800"/>
              </a:spcAft>
            </a:pPr>
            <a:endParaRPr lang="en-CA"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18</a:t>
            </a:fld>
            <a:endParaRPr lang="en-US"/>
          </a:p>
        </p:txBody>
      </p:sp>
    </p:spTree>
    <p:extLst>
      <p:ext uri="{BB962C8B-B14F-4D97-AF65-F5344CB8AC3E}">
        <p14:creationId xmlns:p14="http://schemas.microsoft.com/office/powerpoint/2010/main" val="7792324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1" dirty="0">
                <a:effectLst/>
                <a:cs typeface="Times New Roman" panose="02020603050405020304" pitchFamily="18" charset="0"/>
              </a:rPr>
              <a:t>TRAINER</a:t>
            </a:r>
          </a:p>
          <a:p>
            <a:pPr>
              <a:lnSpc>
                <a:spcPct val="107000"/>
              </a:lnSpc>
              <a:spcAft>
                <a:spcPts val="800"/>
              </a:spcAft>
            </a:pPr>
            <a:r>
              <a:rPr lang="en-CA" dirty="0">
                <a:effectLst/>
                <a:cs typeface="Times New Roman" panose="02020603050405020304" pitchFamily="18" charset="0"/>
              </a:rPr>
              <a:t>Read out the slide and the discussion questions. </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CA" dirty="0">
                <a:effectLst/>
                <a:cs typeface="Times New Roman" panose="02020603050405020304" pitchFamily="18" charset="0"/>
              </a:rPr>
              <a:t>“For example, a Peer Supporter working with a Family Health Team around the prevention and self-management of Diabetes needs to become Diabetes informed. A Peer Supporter working with a service in northern Ontario serving a First Nations community needs to become informed about mental health issues and approaches from the perspective of First Nations people.</a:t>
            </a:r>
            <a:r>
              <a:rPr lang="en-US" dirty="0">
                <a:effectLst/>
                <a:cs typeface="Times New Roman" panose="02020603050405020304" pitchFamily="18" charset="0"/>
              </a:rPr>
              <a:t>”</a:t>
            </a: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19</a:t>
            </a:fld>
            <a:endParaRPr lang="en-US"/>
          </a:p>
        </p:txBody>
      </p:sp>
    </p:spTree>
    <p:extLst>
      <p:ext uri="{BB962C8B-B14F-4D97-AF65-F5344CB8AC3E}">
        <p14:creationId xmlns:p14="http://schemas.microsoft.com/office/powerpoint/2010/main" val="715212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00"/>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Expectations slide.</a:t>
            </a:r>
          </a:p>
          <a:p>
            <a:pPr>
              <a:lnSpc>
                <a:spcPct val="107000"/>
              </a:lnSpc>
              <a:spcAft>
                <a:spcPts val="800"/>
              </a:spcAft>
            </a:pPr>
            <a:br>
              <a:rPr lang="en-CA" sz="1800" dirty="0">
                <a:effectLst/>
                <a:latin typeface="Verdana" panose="020B0604030504040204" pitchFamily="34" charset="0"/>
                <a:ea typeface="Calibri" panose="020F0502020204030204" pitchFamily="34" charset="0"/>
                <a:cs typeface="Times New Roman" panose="02020603050405020304" pitchFamily="18" charset="0"/>
              </a:rPr>
            </a:b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COORDINATOR</a:t>
            </a:r>
          </a:p>
          <a:p>
            <a:endParaRPr lang="en-US" b="1" dirty="0"/>
          </a:p>
          <a:p>
            <a:pPr>
              <a:lnSpc>
                <a:spcPct val="107000"/>
              </a:lnSpc>
              <a:spcAft>
                <a:spcPts val="800"/>
              </a:spcAft>
            </a:pPr>
            <a:r>
              <a:rPr lang="en-CA" dirty="0">
                <a:effectLst/>
                <a:cs typeface="Times New Roman" panose="02020603050405020304" pitchFamily="18" charset="0"/>
              </a:rPr>
              <a:t>Go through the resources.</a:t>
            </a:r>
          </a:p>
          <a:p>
            <a:pPr>
              <a:lnSpc>
                <a:spcPct val="107000"/>
              </a:lnSpc>
              <a:spcAft>
                <a:spcPts val="800"/>
              </a:spcAft>
            </a:pPr>
            <a:r>
              <a:rPr lang="en-CA" dirty="0">
                <a:effectLst/>
                <a:cs typeface="Times New Roman" panose="02020603050405020304" pitchFamily="18" charset="0"/>
              </a:rPr>
              <a:t>Let them know that there are also 12 step organizations, such as NA and AA, most of these organizations have their own regional website such as </a:t>
            </a:r>
            <a:r>
              <a:rPr lang="en-US" u="sng" dirty="0">
                <a:solidFill>
                  <a:srgbClr val="0563C1"/>
                </a:solidFill>
                <a:effectLst/>
                <a:cs typeface="Times New Roman" panose="02020603050405020304" pitchFamily="18" charset="0"/>
                <a:hlinkClick r:id="rId3"/>
              </a:rPr>
              <a:t>https://www.torontona.org/</a:t>
            </a:r>
            <a:r>
              <a:rPr lang="en-CA" dirty="0">
                <a:effectLst/>
                <a:cs typeface="Times New Roman" panose="02020603050405020304" pitchFamily="18" charset="0"/>
              </a:rPr>
              <a:t> and </a:t>
            </a:r>
            <a:r>
              <a:rPr lang="en-US" u="sng" dirty="0">
                <a:solidFill>
                  <a:srgbClr val="0563C1"/>
                </a:solidFill>
                <a:effectLst/>
                <a:cs typeface="Times New Roman" panose="02020603050405020304" pitchFamily="18" charset="0"/>
                <a:hlinkClick r:id="rId4"/>
              </a:rPr>
              <a:t>https://www.limestonena.com</a:t>
            </a:r>
            <a:r>
              <a:rPr lang="en-CA" dirty="0">
                <a:effectLst/>
                <a:cs typeface="Times New Roman" panose="02020603050405020304" pitchFamily="18" charset="0"/>
              </a:rPr>
              <a:t> that have all their meetings listed. </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20</a:t>
            </a:fld>
            <a:endParaRPr lang="en-US"/>
          </a:p>
        </p:txBody>
      </p:sp>
    </p:spTree>
    <p:extLst>
      <p:ext uri="{BB962C8B-B14F-4D97-AF65-F5344CB8AC3E}">
        <p14:creationId xmlns:p14="http://schemas.microsoft.com/office/powerpoint/2010/main" val="27355323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Verdana"/>
                <a:ea typeface="Verdana"/>
              </a:rPr>
              <a:t>COORDINATOR</a:t>
            </a:r>
            <a:endParaRPr lang="en-US" sz="1200" b="1" dirty="0">
              <a:effectLst/>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Read out the homework.</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21</a:t>
            </a:fld>
            <a:endParaRPr lang="en-US"/>
          </a:p>
        </p:txBody>
      </p:sp>
    </p:spTree>
    <p:extLst>
      <p:ext uri="{BB962C8B-B14F-4D97-AF65-F5344CB8AC3E}">
        <p14:creationId xmlns:p14="http://schemas.microsoft.com/office/powerpoint/2010/main" val="13402704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Verdana" panose="020B0604030504040204" pitchFamily="34" charset="0"/>
                <a:ea typeface="Calibri" panose="020F0502020204030204" pitchFamily="34" charset="0"/>
                <a:cs typeface="Times New Roman" panose="02020603050405020304" pitchFamily="18" charset="0"/>
              </a:rPr>
              <a:t>Thank everyone for their time and ask if anyone has any final comments or questions that they want to bring forward.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22</a:t>
            </a:fld>
            <a:endParaRPr lang="en-US"/>
          </a:p>
        </p:txBody>
      </p:sp>
    </p:spTree>
    <p:extLst>
      <p:ext uri="{BB962C8B-B14F-4D97-AF65-F5344CB8AC3E}">
        <p14:creationId xmlns:p14="http://schemas.microsoft.com/office/powerpoint/2010/main" val="291206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 Manual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CA" b="0" i="0" dirty="0">
                <a:solidFill>
                  <a:srgbClr val="000000"/>
                </a:solidFill>
                <a:effectLst/>
                <a:latin typeface="Verdana" panose="020B0604030504040204" pitchFamily="34" charset="0"/>
              </a:rPr>
              <a:t>Module 13: Substance Use and Eating Disorder Informed </a:t>
            </a:r>
            <a:r>
              <a:rPr lang="en-US" sz="1200" dirty="0">
                <a:effectLst/>
                <a:latin typeface="Verdana" panose="020B0604030504040204" pitchFamily="34" charset="0"/>
                <a:ea typeface="Verdana" panose="020B0604030504040204" pitchFamily="34" charset="0"/>
                <a:cs typeface="Verdana" panose="020B0604030504040204" pitchFamily="34" charset="0"/>
              </a:rPr>
              <a:t>© 2023 </a:t>
            </a:r>
            <a:r>
              <a:rPr lang="en-CA" sz="1200" dirty="0" err="1">
                <a:effectLst/>
                <a:latin typeface="Verdana" panose="020B0604030504040204" pitchFamily="34" charset="0"/>
                <a:ea typeface="Verdana" panose="020B0604030504040204" pitchFamily="34" charset="0"/>
                <a:cs typeface="Verdana" panose="020B0604030504040204" pitchFamily="34" charset="0"/>
              </a:rPr>
              <a:t>PeerWorks</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training program is designed to be accessible to all trainers, and ensure that all participants receive the same quality of education regardless of specific trainers’ background and experience.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lnSpc>
                <a:spcPct val="100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a:t>
            </a: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Welcomes everyone and states the topic of today’s module.</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1" dirty="0">
                <a:latin typeface="Verdana"/>
                <a:ea typeface="Calibri" panose="020F0502020204030204" pitchFamily="34" charset="0"/>
                <a:cs typeface="Times New Roman" panose="02020603050405020304" pitchFamily="18" charset="0"/>
              </a:rPr>
              <a:t>COORDINATOR</a:t>
            </a:r>
            <a:endParaRPr lang="en-US" b="1" dirty="0">
              <a:effectLst/>
              <a:latin typeface="Verdana" panose="020B0604030504040204" pitchFamily="34" charset="0"/>
              <a:ea typeface="Calibri" panose="020F0502020204030204" pitchFamily="34" charset="0"/>
              <a:cs typeface="Times New Roman" panose="02020603050405020304" pitchFamily="18" charset="0"/>
            </a:endParaRPr>
          </a:p>
          <a:p>
            <a:r>
              <a:rPr lang="en-US" dirty="0"/>
              <a:t>Read out PeerWorks’ land acknowledgement.</a:t>
            </a:r>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“What is something you would like to Learn More about?”</a:t>
            </a:r>
          </a:p>
          <a:p>
            <a:pPr>
              <a:lnSpc>
                <a:spcPct val="107000"/>
              </a:lnSpc>
              <a:spcAft>
                <a:spcPts val="800"/>
              </a:spcAft>
            </a:pPr>
            <a:r>
              <a:rPr lang="en-US" dirty="0">
                <a:effectLst/>
                <a:cs typeface="Times New Roman" panose="02020603050405020304" pitchFamily="18" charset="0"/>
              </a:rPr>
              <a:t>It doesn’t have to be about Peer Support </a:t>
            </a:r>
            <a:endParaRPr lang="en-CA" dirty="0">
              <a:effectLst/>
              <a:cs typeface="Times New Roman" panose="02020603050405020304" pitchFamily="18" charset="0"/>
            </a:endParaRPr>
          </a:p>
          <a:p>
            <a:pPr algn="l" rtl="0" fontAlgn="base"/>
            <a:endParaRPr lang="en-US" sz="1200"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Read the Module Overview and Learning Objectives out loud or invite a participant to read it out loud. </a:t>
            </a:r>
            <a:endParaRPr lang="en-CA"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Read the Module Overview and Learning Objectives out loud or invite a participant to read it out loud. </a:t>
            </a:r>
            <a:endParaRPr lang="en-CA"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540505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00"/>
              </a:spcAft>
            </a:pPr>
            <a:r>
              <a:rPr lang="en-US" dirty="0">
                <a:effectLst/>
                <a:cs typeface="Times New Roman" panose="02020603050405020304" pitchFamily="18" charset="0"/>
              </a:rPr>
              <a:t>“</a:t>
            </a:r>
            <a:r>
              <a:rPr lang="en-CA" dirty="0">
                <a:effectLst/>
                <a:cs typeface="Times New Roman" panose="02020603050405020304" pitchFamily="18" charset="0"/>
              </a:rPr>
              <a:t>The word “addiction” is often used to refer to any behaviour that is out of control in some way. People often describe themselves as being addicted to, for example, a TV show or shopping.</a:t>
            </a:r>
          </a:p>
          <a:p>
            <a:pPr>
              <a:lnSpc>
                <a:spcPct val="107000"/>
              </a:lnSpc>
              <a:spcAft>
                <a:spcPts val="800"/>
              </a:spcAft>
            </a:pPr>
            <a:r>
              <a:rPr lang="en-CA" dirty="0">
                <a:effectLst/>
                <a:cs typeface="Times New Roman" panose="02020603050405020304" pitchFamily="18" charset="0"/>
              </a:rPr>
              <a:t>Addiction is also used to explain the experience of withdrawal when a substance or behaviour (e.g., </a:t>
            </a:r>
            <a:r>
              <a:rPr lang="en-CA" b="1" u="sng" dirty="0">
                <a:effectLst/>
                <a:cs typeface="Times New Roman" panose="02020603050405020304" pitchFamily="18" charset="0"/>
              </a:rPr>
              <a:t>gambling</a:t>
            </a:r>
            <a:r>
              <a:rPr lang="en-CA" u="sng" dirty="0">
                <a:effectLst/>
                <a:cs typeface="Times New Roman" panose="02020603050405020304" pitchFamily="18" charset="0"/>
              </a:rPr>
              <a:t>)</a:t>
            </a:r>
            <a:r>
              <a:rPr lang="en-CA" dirty="0">
                <a:effectLst/>
                <a:cs typeface="Times New Roman" panose="02020603050405020304" pitchFamily="18" charset="0"/>
              </a:rPr>
              <a:t> is stopped (e.g., “I must be addicted to coffee: I get a headache when I don’t have my cup in the morning”). However, experiencing enjoyment or going through withdrawal do not in themselves mean a person has an addiction.”</a:t>
            </a:r>
          </a:p>
          <a:p>
            <a:pPr>
              <a:lnSpc>
                <a:spcPct val="107000"/>
              </a:lnSpc>
              <a:spcAft>
                <a:spcPts val="800"/>
              </a:spcAft>
            </a:pPr>
            <a:endParaRPr lang="en-CA" dirty="0">
              <a:effectLst/>
              <a:cs typeface="Times New Roman" panose="02020603050405020304" pitchFamily="18" charset="0"/>
            </a:endParaRPr>
          </a:p>
          <a:p>
            <a:pPr>
              <a:lnSpc>
                <a:spcPct val="107000"/>
              </a:lnSpc>
              <a:spcAft>
                <a:spcPts val="800"/>
              </a:spcAft>
            </a:pPr>
            <a:r>
              <a:rPr lang="en-CA" dirty="0">
                <a:effectLst/>
                <a:cs typeface="Times New Roman" panose="02020603050405020304" pitchFamily="18" charset="0"/>
              </a:rPr>
              <a:t>Read out the slide or have someone read it out.</a:t>
            </a:r>
          </a:p>
          <a:p>
            <a:pPr>
              <a:lnSpc>
                <a:spcPct val="107000"/>
              </a:lnSpc>
              <a:spcAft>
                <a:spcPts val="800"/>
              </a:spcAft>
            </a:pPr>
            <a:r>
              <a:rPr lang="en-CA" dirty="0">
                <a:effectLst/>
                <a:cs typeface="Times New Roman" panose="02020603050405020304" pitchFamily="18" charset="0"/>
              </a:rPr>
              <a:t>CAMH is the Centre for Addiction and Mental Health: It is a psychiatric teaching hospital located in Toronto and in ten community locations throughout Ontario. </a:t>
            </a:r>
          </a:p>
          <a:p>
            <a:pPr>
              <a:lnSpc>
                <a:spcPct val="107000"/>
              </a:lnSpc>
              <a:spcAft>
                <a:spcPts val="800"/>
              </a:spcAft>
            </a:pPr>
            <a:endParaRPr lang="en-CA"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8</a:t>
            </a:fld>
            <a:endParaRPr lang="en-US"/>
          </a:p>
        </p:txBody>
      </p:sp>
    </p:spTree>
    <p:extLst>
      <p:ext uri="{BB962C8B-B14F-4D97-AF65-F5344CB8AC3E}">
        <p14:creationId xmlns:p14="http://schemas.microsoft.com/office/powerpoint/2010/main" val="3728587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6552B-9C82-0561-E170-5C74C491F4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58F520-C590-964B-9582-2085F616F0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6F5488-889E-0E72-CB42-9D88B9AE9C39}"/>
              </a:ext>
            </a:extLst>
          </p:cNvPr>
          <p:cNvSpPr>
            <a:spLocks noGrp="1"/>
          </p:cNvSpPr>
          <p:nvPr>
            <p:ph type="body" idx="1"/>
          </p:nvPr>
        </p:nvSpPr>
        <p:spPr/>
        <p:txBody>
          <a:bodyPr/>
          <a:lstStyle/>
          <a:p>
            <a:r>
              <a:rPr lang="en-US" sz="1200" b="1" dirty="0"/>
              <a:t>TRAINER</a:t>
            </a:r>
          </a:p>
          <a:p>
            <a:endParaRPr lang="en-US" sz="1200" b="1" dirty="0"/>
          </a:p>
          <a:p>
            <a:r>
              <a:rPr lang="en-US" sz="1200" b="0" dirty="0"/>
              <a:t>Link to SMART Recovery meetings is in the module 13 handbook resource section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effectLst/>
                <a:cs typeface="Times New Roman" panose="02020603050405020304" pitchFamily="18" charset="0"/>
              </a:rPr>
              <a:t>Naloxone kits (one brand name is NARCAN) are available for free in pharmacies. Video on how to administer Naloxone video is in the module 13 handbook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effectLst/>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effectLst/>
                <a:cs typeface="Times New Roman" panose="02020603050405020304" pitchFamily="18" charset="0"/>
              </a:rPr>
              <a:t>Ask participants if they have any resources to add?</a:t>
            </a:r>
          </a:p>
          <a:p>
            <a:endParaRPr lang="en-US" dirty="0"/>
          </a:p>
        </p:txBody>
      </p:sp>
      <p:sp>
        <p:nvSpPr>
          <p:cNvPr id="4" name="Slide Number Placeholder 3">
            <a:extLst>
              <a:ext uri="{FF2B5EF4-FFF2-40B4-BE49-F238E27FC236}">
                <a16:creationId xmlns:a16="http://schemas.microsoft.com/office/drawing/2014/main" id="{52299D03-FCC4-FBDB-7B0C-6EF80768BD08}"/>
              </a:ext>
            </a:extLst>
          </p:cNvPr>
          <p:cNvSpPr>
            <a:spLocks noGrp="1"/>
          </p:cNvSpPr>
          <p:nvPr>
            <p:ph type="sldNum" sz="quarter" idx="5"/>
          </p:nvPr>
        </p:nvSpPr>
        <p:spPr/>
        <p:txBody>
          <a:bodyPr/>
          <a:lstStyle/>
          <a:p>
            <a:fld id="{6002DF8E-26BD-DB48-8B55-710E2296F2E0}" type="slidenum">
              <a:rPr lang="en-US" smtClean="0"/>
              <a:t>9</a:t>
            </a:fld>
            <a:endParaRPr lang="en-US"/>
          </a:p>
        </p:txBody>
      </p:sp>
    </p:spTree>
    <p:extLst>
      <p:ext uri="{BB962C8B-B14F-4D97-AF65-F5344CB8AC3E}">
        <p14:creationId xmlns:p14="http://schemas.microsoft.com/office/powerpoint/2010/main" val="1769807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January 28, 2025</a:t>
            </a:fld>
            <a:endParaRPr lang="en-US" dirty="0"/>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January 28, 2025</a:t>
            </a:fld>
            <a:endParaRPr lang="en-US" dirty="0"/>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dirty="0"/>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January 28, 2025</a:t>
            </a:fld>
            <a:endParaRPr lang="en-US" dirty="0"/>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January 28, 2025</a:t>
            </a:fld>
            <a:endParaRPr lang="en-US" dirty="0"/>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dirty="0"/>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January 28, 2025</a:t>
            </a:fld>
            <a:endParaRPr lang="en-US" dirty="0"/>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dirty="0"/>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dirty="0"/>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dirty="0"/>
              <a:t>Click to Add</a:t>
            </a:r>
            <a:br>
              <a:rPr lang="en-US" dirty="0"/>
            </a:br>
            <a:r>
              <a:rPr lang="en-US" dirty="0"/>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14DEE-54F8-445A-8493-8D6AEAF4735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5D8C90B0-6E00-4339-B164-EFC6F50F3F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B8B3230-4263-4F25-A2A7-CDFC27D0118C}"/>
              </a:ext>
            </a:extLst>
          </p:cNvPr>
          <p:cNvSpPr>
            <a:spLocks noGrp="1"/>
          </p:cNvSpPr>
          <p:nvPr>
            <p:ph type="dt" sz="half" idx="10"/>
          </p:nvPr>
        </p:nvSpPr>
        <p:spPr/>
        <p:txBody>
          <a:bodyPr/>
          <a:lstStyle/>
          <a:p>
            <a:fld id="{1C176B01-8151-4E9B-B30F-761CF437E6A3}" type="datetime1">
              <a:rPr lang="en-CA" smtClean="0"/>
              <a:t>2025-01-28</a:t>
            </a:fld>
            <a:endParaRPr lang="en-CA"/>
          </a:p>
        </p:txBody>
      </p:sp>
      <p:sp>
        <p:nvSpPr>
          <p:cNvPr id="5" name="Footer Placeholder 4">
            <a:extLst>
              <a:ext uri="{FF2B5EF4-FFF2-40B4-BE49-F238E27FC236}">
                <a16:creationId xmlns:a16="http://schemas.microsoft.com/office/drawing/2014/main" id="{BFFF3F8B-C642-4460-A50A-0DB0778878C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E3B347E-0B69-4DE2-A626-FCEC157ECDC7}"/>
              </a:ext>
            </a:extLst>
          </p:cNvPr>
          <p:cNvSpPr>
            <a:spLocks noGrp="1"/>
          </p:cNvSpPr>
          <p:nvPr>
            <p:ph type="sldNum" sz="quarter" idx="12"/>
          </p:nvPr>
        </p:nvSpPr>
        <p:spPr/>
        <p:txBody>
          <a:bodyPr/>
          <a:lstStyle/>
          <a:p>
            <a:fld id="{4D92EB4B-722A-417A-874E-D077DFB80C4E}" type="slidenum">
              <a:rPr lang="en-CA" smtClean="0"/>
              <a:t>‹#›</a:t>
            </a:fld>
            <a:endParaRPr lang="en-CA"/>
          </a:p>
        </p:txBody>
      </p:sp>
    </p:spTree>
    <p:extLst>
      <p:ext uri="{BB962C8B-B14F-4D97-AF65-F5344CB8AC3E}">
        <p14:creationId xmlns:p14="http://schemas.microsoft.com/office/powerpoint/2010/main" val="744841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jp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6"/>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6.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6.xml"/><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8" Type="http://schemas.openxmlformats.org/officeDocument/2006/relationships/hyperlink" Target="https://ohrn.org/" TargetMode="External"/><Relationship Id="rId3" Type="http://schemas.openxmlformats.org/officeDocument/2006/relationships/hyperlink" Target="https://nedic.ca/" TargetMode="External"/><Relationship Id="rId7" Type="http://schemas.openxmlformats.org/officeDocument/2006/relationships/hyperlink" Target="https://bodybrave.ca/" TargetMode="External"/><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hyperlink" Target="https://www.hopewell.ca/" TargetMode="External"/><Relationship Id="rId11" Type="http://schemas.openxmlformats.org/officeDocument/2006/relationships/hyperlink" Target="https://www.youtube.com/watch?v=WnjgrRNMfKM" TargetMode="External"/><Relationship Id="rId5" Type="http://schemas.openxmlformats.org/officeDocument/2006/relationships/hyperlink" Target="https://sheenasplace.org/" TargetMode="External"/><Relationship Id="rId10" Type="http://schemas.openxmlformats.org/officeDocument/2006/relationships/hyperlink" Target="https://meetings.smartrecovery.org/meetings/" TargetMode="External"/><Relationship Id="rId4" Type="http://schemas.openxmlformats.org/officeDocument/2006/relationships/hyperlink" Target="http://www.edoyr.com/" TargetMode="External"/><Relationship Id="rId9" Type="http://schemas.openxmlformats.org/officeDocument/2006/relationships/hyperlink" Target="https://harmreduction.org/wp-content/uploads/2020/08/NHRC-PDF-Principles_Of_Harm_Reduction.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hyperlink" Target="https://meetings.smartrecovery.org/meetings/" TargetMode="External"/><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13 – Substance Use and Eating Disorder Informed</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a:t>
            </a:fld>
            <a:endParaRPr lang="en-US" dirty="0"/>
          </a:p>
        </p:txBody>
      </p:sp>
      <p:sp>
        <p:nvSpPr>
          <p:cNvPr id="8" name="Text Placeholder 6">
            <a:extLst>
              <a:ext uri="{FF2B5EF4-FFF2-40B4-BE49-F238E27FC236}">
                <a16:creationId xmlns:a16="http://schemas.microsoft.com/office/drawing/2014/main" id="{406E0CC6-3F68-3E70-38DD-533DCDCD5230}"/>
              </a:ext>
            </a:extLst>
          </p:cNvPr>
          <p:cNvSpPr txBox="1">
            <a:spLocks/>
          </p:cNvSpPr>
          <p:nvPr/>
        </p:nvSpPr>
        <p:spPr>
          <a:xfrm>
            <a:off x="426460" y="1649937"/>
            <a:ext cx="6083123" cy="4873462"/>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Arial" panose="020B0604020202020204" pitchFamily="34" charset="0"/>
              <a:buChar char="•"/>
            </a:pPr>
            <a:r>
              <a:rPr lang="en-US" sz="2000" dirty="0"/>
              <a:t>Please mute yourself if you are not speaking. </a:t>
            </a:r>
          </a:p>
          <a:p>
            <a:pPr marL="342900" indent="-342900">
              <a:spcAft>
                <a:spcPts val="1200"/>
              </a:spcAft>
              <a:buFont typeface="Arial" panose="020B0604020202020204" pitchFamily="34" charset="0"/>
              <a:buChar char="•"/>
            </a:pPr>
            <a:r>
              <a:rPr lang="en-US" sz="2000" dirty="0"/>
              <a:t>Feel free to include your pronouns in your Zoom Name.</a:t>
            </a:r>
          </a:p>
          <a:p>
            <a:pPr marL="342900" indent="-342900">
              <a:spcAft>
                <a:spcPts val="1200"/>
              </a:spcAft>
              <a:buFont typeface="Arial" panose="020B0604020202020204" pitchFamily="34" charset="0"/>
              <a:buChar char="•"/>
            </a:pPr>
            <a:r>
              <a:rPr lang="en-US" sz="2000" dirty="0"/>
              <a:t>Use Zoom reaction tools, chat box, hands up, etc.</a:t>
            </a:r>
          </a:p>
          <a:p>
            <a:pPr marL="342900" indent="-342900">
              <a:spcAft>
                <a:spcPts val="1200"/>
              </a:spcAft>
              <a:buFont typeface="Arial" panose="020B0604020202020204" pitchFamily="34" charset="0"/>
              <a:buChar char="•"/>
            </a:pPr>
            <a:r>
              <a:rPr lang="en-US" sz="2000" dirty="0"/>
              <a:t>Be prepared to have video on at all times; as such, please be appropriately dressed and limit distractions.</a:t>
            </a:r>
          </a:p>
          <a:p>
            <a:pPr marL="342900" indent="-342900">
              <a:spcAft>
                <a:spcPts val="1200"/>
              </a:spcAft>
              <a:buFont typeface="Arial" panose="020B0604020202020204" pitchFamily="34" charset="0"/>
              <a:buChar char="•"/>
            </a:pPr>
            <a:r>
              <a:rPr lang="en-US" sz="2000" dirty="0"/>
              <a:t>Contribute to the conversations out loud and in the chat box.</a:t>
            </a:r>
          </a:p>
          <a:p>
            <a:pPr marL="342900" indent="-342900">
              <a:spcAft>
                <a:spcPts val="1200"/>
              </a:spcAft>
              <a:buFont typeface="Arial" panose="020B0604020202020204" pitchFamily="34" charset="0"/>
              <a:buChar char="•"/>
            </a:pPr>
            <a:r>
              <a:rPr lang="en-US" sz="2000" dirty="0"/>
              <a:t>If someone has already shared what you were going to say, lower your hand and put “agree” in the chat.</a:t>
            </a:r>
          </a:p>
        </p:txBody>
      </p:sp>
    </p:spTree>
    <p:extLst>
      <p:ext uri="{BB962C8B-B14F-4D97-AF65-F5344CB8AC3E}">
        <p14:creationId xmlns:p14="http://schemas.microsoft.com/office/powerpoint/2010/main" val="2492967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b="1" dirty="0"/>
              <a:t>Causes and Risk Factors</a:t>
            </a:r>
            <a:endParaRPr lang="en-US" b="1"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13 – Substance Use and Eating Disorder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10</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2" cy="4714796"/>
          </a:xfrm>
        </p:spPr>
        <p:txBody>
          <a:bodyPr/>
          <a:lstStyle/>
          <a:p>
            <a:pPr marL="457200" indent="-457200" algn="l">
              <a:lnSpc>
                <a:spcPct val="100000"/>
              </a:lnSpc>
              <a:spcAft>
                <a:spcPts val="1200"/>
              </a:spcAft>
              <a:buFont typeface="Arial" panose="020B0604020202020204" pitchFamily="34" charset="0"/>
              <a:buChar char="•"/>
            </a:pPr>
            <a:r>
              <a:rPr lang="en-CA" sz="2000" b="1" dirty="0"/>
              <a:t>Genetic factors</a:t>
            </a:r>
            <a:r>
              <a:rPr lang="en-CA" sz="2000" dirty="0"/>
              <a:t>: Some people may inherit a vulnerability to the addictive properties of drugs.</a:t>
            </a:r>
          </a:p>
          <a:p>
            <a:pPr marL="457200" indent="-457200" algn="l">
              <a:lnSpc>
                <a:spcPct val="100000"/>
              </a:lnSpc>
              <a:spcAft>
                <a:spcPts val="1200"/>
              </a:spcAft>
              <a:buFont typeface="Arial" panose="020B0604020202020204" pitchFamily="34" charset="0"/>
              <a:buChar char="•"/>
            </a:pPr>
            <a:r>
              <a:rPr lang="en-CA" sz="2000" b="1" dirty="0"/>
              <a:t>How drugs interact with the brain</a:t>
            </a:r>
            <a:r>
              <a:rPr lang="en-CA" sz="2000" dirty="0"/>
              <a:t>: Substances with addictive potential stimulate the release of dopamine, a chemical in the brain that is associated with reward and pleasure.</a:t>
            </a:r>
          </a:p>
          <a:p>
            <a:pPr marL="457200" indent="-457200" algn="l">
              <a:lnSpc>
                <a:spcPct val="100000"/>
              </a:lnSpc>
              <a:spcAft>
                <a:spcPts val="1200"/>
              </a:spcAft>
              <a:buFont typeface="Arial" panose="020B0604020202020204" pitchFamily="34" charset="0"/>
              <a:buChar char="•"/>
            </a:pPr>
            <a:r>
              <a:rPr lang="en-CA" sz="2000" b="1" dirty="0"/>
              <a:t>Environment</a:t>
            </a:r>
            <a:r>
              <a:rPr lang="en-CA" sz="2000" dirty="0"/>
              <a:t>: People’s home and community and the attitude of their peers, family and culture toward substance use. People may use substances to cope with feelings of trauma or social isolation.</a:t>
            </a:r>
          </a:p>
          <a:p>
            <a:pPr marL="457200" indent="-457200" algn="l">
              <a:lnSpc>
                <a:spcPct val="100000"/>
              </a:lnSpc>
              <a:spcAft>
                <a:spcPts val="1200"/>
              </a:spcAft>
              <a:buFont typeface="Arial" panose="020B0604020202020204" pitchFamily="34" charset="0"/>
              <a:buChar char="•"/>
            </a:pPr>
            <a:r>
              <a:rPr lang="en-CA" sz="2000" b="1" dirty="0"/>
              <a:t>Mental health issues</a:t>
            </a:r>
            <a:r>
              <a:rPr lang="en-CA" sz="2000" dirty="0"/>
              <a:t>: More than 50% of people with substance use disorders have also had mental health experiences at some point during their lifetimes. </a:t>
            </a:r>
          </a:p>
          <a:p>
            <a:pPr marL="457200" indent="-457200" algn="l">
              <a:lnSpc>
                <a:spcPct val="100000"/>
              </a:lnSpc>
              <a:spcAft>
                <a:spcPts val="1200"/>
              </a:spcAft>
              <a:buFont typeface="Arial" panose="020B0604020202020204" pitchFamily="34" charset="0"/>
              <a:buChar char="•"/>
            </a:pPr>
            <a:r>
              <a:rPr lang="en-CA" sz="2000" b="1" dirty="0"/>
              <a:t>Coping with thoughts and feelings.</a:t>
            </a:r>
            <a:endParaRPr lang="en-CA" sz="2000" dirty="0"/>
          </a:p>
        </p:txBody>
      </p:sp>
    </p:spTree>
    <p:extLst>
      <p:ext uri="{BB962C8B-B14F-4D97-AF65-F5344CB8AC3E}">
        <p14:creationId xmlns:p14="http://schemas.microsoft.com/office/powerpoint/2010/main" val="111108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b="1" dirty="0"/>
              <a:t>Substance Use Informed </a:t>
            </a:r>
            <a:endParaRPr lang="en-US" b="1"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13 – Substance Use and Eating Disorder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11</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59" y="1808603"/>
            <a:ext cx="11348781" cy="4714796"/>
          </a:xfrm>
        </p:spPr>
        <p:txBody>
          <a:bodyPr/>
          <a:lstStyle/>
          <a:p>
            <a:pPr marL="457200" indent="-457200" algn="l">
              <a:lnSpc>
                <a:spcPct val="100000"/>
              </a:lnSpc>
              <a:spcAft>
                <a:spcPts val="1200"/>
              </a:spcAft>
              <a:buFont typeface="Arial" panose="020B0604020202020204" pitchFamily="34" charset="0"/>
              <a:buChar char="•"/>
            </a:pPr>
            <a:r>
              <a:rPr lang="en-CA" sz="2000" dirty="0"/>
              <a:t>People who face the challenge of recovering their mental health and well-being, as well as experiencing issues with substance use, are said to have concurrent disorders (sometimes called dual disorders, dual diagnosis, co-occurring substance use and mental health problems).</a:t>
            </a:r>
          </a:p>
          <a:p>
            <a:pPr marL="457200" indent="-457200" algn="l">
              <a:lnSpc>
                <a:spcPct val="100000"/>
              </a:lnSpc>
              <a:spcAft>
                <a:spcPts val="1200"/>
              </a:spcAft>
              <a:buFont typeface="Arial" panose="020B0604020202020204" pitchFamily="34" charset="0"/>
              <a:buChar char="•"/>
            </a:pPr>
            <a:r>
              <a:rPr lang="en-CA" sz="2000" dirty="0"/>
              <a:t>It is estimated that 30% of people with a mental health diagnosis will also be diagnosed with a substance use disorder at some point in their lives. This is twice the rate of people who do not face a mental health challenge. The severity of each of the Disorders, their interaction and impact on each other</a:t>
            </a:r>
            <a:r>
              <a:rPr lang="en-US" sz="2000" dirty="0"/>
              <a:t>, as well as the person’s ability to live their life,</a:t>
            </a:r>
            <a:r>
              <a:rPr lang="en-CA" sz="2000" dirty="0"/>
              <a:t> influences approaches to treatment.</a:t>
            </a:r>
          </a:p>
          <a:p>
            <a:pPr marL="457200" indent="-457200" algn="l">
              <a:lnSpc>
                <a:spcPct val="100000"/>
              </a:lnSpc>
              <a:spcAft>
                <a:spcPts val="1200"/>
              </a:spcAft>
              <a:buFont typeface="Arial" panose="020B0604020202020204" pitchFamily="34" charset="0"/>
              <a:buChar char="•"/>
            </a:pPr>
            <a:r>
              <a:rPr lang="en-CA" sz="2000" dirty="0"/>
              <a:t>People may receive treatment from family doctors, family health teams, mental health services, substance use services and/or specialized concurrent disorders programs.</a:t>
            </a:r>
          </a:p>
        </p:txBody>
      </p:sp>
    </p:spTree>
    <p:extLst>
      <p:ext uri="{BB962C8B-B14F-4D97-AF65-F5344CB8AC3E}">
        <p14:creationId xmlns:p14="http://schemas.microsoft.com/office/powerpoint/2010/main" val="2831936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b="1" dirty="0"/>
              <a:t>Peer Support</a:t>
            </a:r>
            <a:endParaRPr lang="en-US" b="1"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13 – Substance Use and Eating Disorder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12</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634835"/>
            <a:ext cx="11348782" cy="4888563"/>
          </a:xfrm>
        </p:spPr>
        <p:txBody>
          <a:bodyPr/>
          <a:lstStyle/>
          <a:p>
            <a:pPr marL="0" indent="0" algn="l">
              <a:buNone/>
            </a:pPr>
            <a:r>
              <a:rPr lang="en-US" sz="2000" dirty="0"/>
              <a:t>We don’t need to know the details of their substance use to support someone who is struggling. </a:t>
            </a:r>
            <a:br>
              <a:rPr lang="en-US" sz="2000" dirty="0"/>
            </a:br>
            <a:endParaRPr lang="en-US" sz="2000" dirty="0"/>
          </a:p>
          <a:p>
            <a:pPr marL="0" indent="0" algn="l">
              <a:buNone/>
            </a:pPr>
            <a:r>
              <a:rPr lang="en-US" sz="2000" dirty="0"/>
              <a:t>Many organizations recommend not referring to specific substances or paraphernalia when sharing with Peers, as these references can be triggering. </a:t>
            </a:r>
            <a:br>
              <a:rPr lang="en-US" sz="2000" dirty="0"/>
            </a:br>
            <a:endParaRPr lang="en-US" sz="2000" dirty="0"/>
          </a:p>
          <a:p>
            <a:pPr marL="0" indent="0" algn="l">
              <a:buNone/>
            </a:pPr>
            <a:r>
              <a:rPr lang="en-US" sz="2000" dirty="0"/>
              <a:t>Similarly, if your Peer is triggered by references to substances, it is important to refrain from wearing clothing with drug or alcohol imagery. If you are meeting over video chat, remove any drugs or paraphernalia from your environment. </a:t>
            </a:r>
            <a:br>
              <a:rPr lang="en-US" sz="2000" dirty="0"/>
            </a:br>
            <a:endParaRPr lang="en-US" sz="2000" dirty="0"/>
          </a:p>
          <a:p>
            <a:pPr marL="0" indent="0" algn="l">
              <a:buNone/>
            </a:pPr>
            <a:r>
              <a:rPr lang="en-US" sz="2000" dirty="0"/>
              <a:t>Ask your Peer if there is anything specific they would like you to do for support and if they have any triggers they would like you to avoid. </a:t>
            </a:r>
          </a:p>
          <a:p>
            <a:pPr marL="0" indent="0" algn="l">
              <a:buNone/>
            </a:pPr>
            <a:endParaRPr lang="en-US" sz="2000" dirty="0"/>
          </a:p>
          <a:p>
            <a:pPr marL="0" indent="0">
              <a:buNone/>
            </a:pPr>
            <a:r>
              <a:rPr lang="en-US" sz="2000" b="1" dirty="0"/>
              <a:t>Do you have any other advice for meeting with Peers who struggle with substance use? </a:t>
            </a:r>
            <a:endParaRPr lang="en-US" sz="2000" dirty="0"/>
          </a:p>
        </p:txBody>
      </p:sp>
    </p:spTree>
    <p:extLst>
      <p:ext uri="{BB962C8B-B14F-4D97-AF65-F5344CB8AC3E}">
        <p14:creationId xmlns:p14="http://schemas.microsoft.com/office/powerpoint/2010/main" val="3681698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2326110" y="0"/>
            <a:ext cx="9184703"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2326109" y="-20440"/>
            <a:ext cx="9184703"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dirty="0"/>
              <a:t>Group Scenario</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488434"/>
          </a:xfrm>
        </p:spPr>
        <p:txBody>
          <a:bodyPr/>
          <a:lstStyle/>
          <a:p>
            <a:r>
              <a:rPr lang="en-US" dirty="0"/>
              <a:t>Module 13 – Substance Use and Eating Disorder Informed</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13</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6343136" y="1141062"/>
            <a:ext cx="5347668" cy="5225269"/>
          </a:xfrm>
        </p:spPr>
        <p:txBody>
          <a:bodyPr/>
          <a:lstStyle/>
          <a:p>
            <a:pPr marL="0" indent="0" algn="l">
              <a:buNone/>
            </a:pPr>
            <a:r>
              <a:rPr lang="en-CA" sz="2000" dirty="0">
                <a:ea typeface="Calibri"/>
                <a:cs typeface="Times New Roman"/>
              </a:rPr>
              <a:t>You have been meeting with a Peer named Alex for a few weeks. You both have personal lived experiences with addiction. One evening, you are at the grocery store and run into Alex shopping with another person. Do you acknowledge Alex when you see them? </a:t>
            </a:r>
          </a:p>
          <a:p>
            <a:pPr marL="0" indent="0" algn="l">
              <a:buNone/>
            </a:pPr>
            <a:endParaRPr lang="en-CA" sz="2000" dirty="0">
              <a:ea typeface="Calibri"/>
              <a:cs typeface="Times New Roman"/>
            </a:endParaRPr>
          </a:p>
          <a:p>
            <a:pPr marL="0" indent="0" algn="l">
              <a:buNone/>
            </a:pPr>
            <a:r>
              <a:rPr lang="en-CA" sz="2000" dirty="0">
                <a:ea typeface="Calibri"/>
                <a:cs typeface="Times New Roman"/>
              </a:rPr>
              <a:t>Would you respond differently if you didn’t see Alex at the grocery store, but at a Peer Support group you attend for your own support?</a:t>
            </a:r>
          </a:p>
          <a:p>
            <a:pPr marL="0" indent="0" algn="l">
              <a:buNone/>
            </a:pPr>
            <a:br>
              <a:rPr lang="en-CA" sz="2000" dirty="0">
                <a:ea typeface="Calibri"/>
                <a:cs typeface="Times New Roman"/>
              </a:rPr>
            </a:br>
            <a:r>
              <a:rPr lang="en-CA" sz="2000" dirty="0">
                <a:ea typeface="Calibri"/>
                <a:cs typeface="Times New Roman"/>
              </a:rPr>
              <a:t>Alternatively, what would you do if the first time you met Alex, you realized that you recognized them from back when you were both using? </a:t>
            </a:r>
            <a:endParaRPr lang="en-US" sz="2000" dirty="0"/>
          </a:p>
          <a:p>
            <a:pPr marL="0" lvl="0" indent="0" eaLnBrk="0" fontAlgn="base" hangingPunct="0">
              <a:lnSpc>
                <a:spcPct val="100000"/>
              </a:lnSpc>
              <a:spcBef>
                <a:spcPct val="0"/>
              </a:spcBef>
              <a:spcAft>
                <a:spcPct val="0"/>
              </a:spcAft>
              <a:buNone/>
            </a:pPr>
            <a:endParaRPr lang="en-US" altLang="en-US" sz="2000" dirty="0">
              <a:latin typeface="+mj-lt"/>
              <a:ea typeface="Calibri" panose="020F0502020204030204" pitchFamily="34" charset="0"/>
              <a:cs typeface="Arial" panose="020B0604020202020204" pitchFamily="34" charset="0"/>
            </a:endParaRP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330871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sz="4000" b="1" dirty="0"/>
              <a:t>Harm Reduction</a:t>
            </a:r>
            <a:endParaRPr lang="en-US" b="1" dirty="0"/>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13 – Substance Use and Eating Disorder Informed</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14</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808602"/>
            <a:ext cx="11353282" cy="3079965"/>
          </a:xfrm>
        </p:spPr>
        <p:txBody>
          <a:bodyPr/>
          <a:lstStyle/>
          <a:p>
            <a:r>
              <a:rPr lang="en-US" sz="2000" dirty="0"/>
              <a:t>Harm reduction is a set of practical strategies and ideas aimed at reducing negative consequences associated with drug use. Harm Reduction is also a movement for social justice built on a belief in and respect for the rights of people who use drugs.</a:t>
            </a:r>
          </a:p>
          <a:p>
            <a:endParaRPr lang="en-US" sz="2000" dirty="0"/>
          </a:p>
          <a:p>
            <a:r>
              <a:rPr lang="en-US" sz="2000" dirty="0"/>
              <a:t>While some organizations, such as 12-step organizations, advocate for abstinence, as a Peer Supporter, your role is not to make decisions for your Peer. It can be beneficial to provide your Peer with more information about both abstinence and harm reduction. </a:t>
            </a:r>
          </a:p>
        </p:txBody>
      </p:sp>
    </p:spTree>
    <p:extLst>
      <p:ext uri="{BB962C8B-B14F-4D97-AF65-F5344CB8AC3E}">
        <p14:creationId xmlns:p14="http://schemas.microsoft.com/office/powerpoint/2010/main" val="534959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56E69313-33DF-48CB-89BB-F66A3C6C5083}"/>
              </a:ext>
            </a:extLst>
          </p:cNvPr>
          <p:cNvPicPr>
            <a:picLocks noChangeAspect="1"/>
          </p:cNvPicPr>
          <p:nvPr/>
        </p:nvPicPr>
        <p:blipFill rotWithShape="1">
          <a:blip r:embed="rId3"/>
          <a:srcRect r="4522"/>
          <a:stretch/>
        </p:blipFill>
        <p:spPr>
          <a:xfrm>
            <a:off x="1" y="754217"/>
            <a:ext cx="5943600" cy="4587803"/>
          </a:xfrm>
          <a:prstGeom prst="rect">
            <a:avLst/>
          </a:prstGeom>
        </p:spPr>
      </p:pic>
      <p:pic>
        <p:nvPicPr>
          <p:cNvPr id="7" name="Picture 6" descr="A picture containing table&#10;&#10;Description automatically generated">
            <a:extLst>
              <a:ext uri="{FF2B5EF4-FFF2-40B4-BE49-F238E27FC236}">
                <a16:creationId xmlns:a16="http://schemas.microsoft.com/office/drawing/2014/main" id="{B8594CBF-1990-471A-9400-00ED9FCE66A6}"/>
              </a:ext>
            </a:extLst>
          </p:cNvPr>
          <p:cNvPicPr>
            <a:picLocks noChangeAspect="1"/>
          </p:cNvPicPr>
          <p:nvPr/>
        </p:nvPicPr>
        <p:blipFill rotWithShape="1">
          <a:blip r:embed="rId4"/>
          <a:srcRect l="7592" r="2975"/>
          <a:stretch/>
        </p:blipFill>
        <p:spPr>
          <a:xfrm>
            <a:off x="6428508" y="384404"/>
            <a:ext cx="5569527" cy="4861373"/>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F7417A50-DC02-4587-8B60-4514B64990FA}"/>
              </a:ext>
            </a:extLst>
          </p:cNvPr>
          <p:cNvPicPr>
            <a:picLocks noChangeAspect="1"/>
          </p:cNvPicPr>
          <p:nvPr/>
        </p:nvPicPr>
        <p:blipFill>
          <a:blip r:embed="rId5"/>
          <a:stretch>
            <a:fillRect/>
          </a:stretch>
        </p:blipFill>
        <p:spPr>
          <a:xfrm>
            <a:off x="10011886" y="5342020"/>
            <a:ext cx="1790950" cy="857370"/>
          </a:xfrm>
          <a:prstGeom prst="rect">
            <a:avLst/>
          </a:prstGeom>
        </p:spPr>
      </p:pic>
      <p:sp>
        <p:nvSpPr>
          <p:cNvPr id="2" name="Slide Number Placeholder 1">
            <a:extLst>
              <a:ext uri="{FF2B5EF4-FFF2-40B4-BE49-F238E27FC236}">
                <a16:creationId xmlns:a16="http://schemas.microsoft.com/office/drawing/2014/main" id="{695B7B8C-8C72-443D-AA28-C12D23496C76}"/>
              </a:ext>
            </a:extLst>
          </p:cNvPr>
          <p:cNvSpPr>
            <a:spLocks noGrp="1"/>
          </p:cNvSpPr>
          <p:nvPr>
            <p:ph type="sldNum" sz="quarter" idx="12"/>
          </p:nvPr>
        </p:nvSpPr>
        <p:spPr/>
        <p:txBody>
          <a:bodyPr/>
          <a:lstStyle/>
          <a:p>
            <a:fld id="{4D92EB4B-722A-417A-874E-D077DFB80C4E}" type="slidenum">
              <a:rPr lang="en-CA" smtClean="0"/>
              <a:t>15</a:t>
            </a:fld>
            <a:endParaRPr lang="en-CA"/>
          </a:p>
        </p:txBody>
      </p:sp>
    </p:spTree>
    <p:extLst>
      <p:ext uri="{BB962C8B-B14F-4D97-AF65-F5344CB8AC3E}">
        <p14:creationId xmlns:p14="http://schemas.microsoft.com/office/powerpoint/2010/main" val="2490926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6DA2CC03-DF0F-4557-A48F-F4D04EA9FA0B}"/>
              </a:ext>
            </a:extLst>
          </p:cNvPr>
          <p:cNvPicPr>
            <a:picLocks noChangeAspect="1"/>
          </p:cNvPicPr>
          <p:nvPr/>
        </p:nvPicPr>
        <p:blipFill>
          <a:blip r:embed="rId3"/>
          <a:stretch>
            <a:fillRect/>
          </a:stretch>
        </p:blipFill>
        <p:spPr>
          <a:xfrm>
            <a:off x="0" y="470456"/>
            <a:ext cx="6285874" cy="4742539"/>
          </a:xfrm>
          <a:prstGeom prst="rect">
            <a:avLst/>
          </a:prstGeom>
        </p:spPr>
      </p:pic>
      <p:pic>
        <p:nvPicPr>
          <p:cNvPr id="7" name="Picture 6" descr="Text, table&#10;&#10;Description automatically generated">
            <a:extLst>
              <a:ext uri="{FF2B5EF4-FFF2-40B4-BE49-F238E27FC236}">
                <a16:creationId xmlns:a16="http://schemas.microsoft.com/office/drawing/2014/main" id="{A81B6A39-D0BF-4DE8-BEE6-B5425723C06D}"/>
              </a:ext>
            </a:extLst>
          </p:cNvPr>
          <p:cNvPicPr>
            <a:picLocks noChangeAspect="1"/>
          </p:cNvPicPr>
          <p:nvPr/>
        </p:nvPicPr>
        <p:blipFill>
          <a:blip r:embed="rId4"/>
          <a:stretch>
            <a:fillRect/>
          </a:stretch>
        </p:blipFill>
        <p:spPr>
          <a:xfrm>
            <a:off x="6285874" y="647923"/>
            <a:ext cx="5905863" cy="4565072"/>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5BB43E6F-F7F4-48AD-969F-999AB111F358}"/>
              </a:ext>
            </a:extLst>
          </p:cNvPr>
          <p:cNvPicPr>
            <a:picLocks noChangeAspect="1"/>
          </p:cNvPicPr>
          <p:nvPr/>
        </p:nvPicPr>
        <p:blipFill>
          <a:blip r:embed="rId5"/>
          <a:stretch>
            <a:fillRect/>
          </a:stretch>
        </p:blipFill>
        <p:spPr>
          <a:xfrm>
            <a:off x="6334723" y="5212996"/>
            <a:ext cx="5468113" cy="895475"/>
          </a:xfrm>
          <a:prstGeom prst="rect">
            <a:avLst/>
          </a:prstGeom>
        </p:spPr>
      </p:pic>
      <p:sp>
        <p:nvSpPr>
          <p:cNvPr id="2" name="Slide Number Placeholder 1">
            <a:extLst>
              <a:ext uri="{FF2B5EF4-FFF2-40B4-BE49-F238E27FC236}">
                <a16:creationId xmlns:a16="http://schemas.microsoft.com/office/drawing/2014/main" id="{1F1FB6F5-1947-4211-AEA4-6B973CE70521}"/>
              </a:ext>
            </a:extLst>
          </p:cNvPr>
          <p:cNvSpPr>
            <a:spLocks noGrp="1"/>
          </p:cNvSpPr>
          <p:nvPr>
            <p:ph type="sldNum" sz="quarter" idx="12"/>
          </p:nvPr>
        </p:nvSpPr>
        <p:spPr/>
        <p:txBody>
          <a:bodyPr/>
          <a:lstStyle/>
          <a:p>
            <a:fld id="{4D92EB4B-722A-417A-874E-D077DFB80C4E}" type="slidenum">
              <a:rPr lang="en-CA" smtClean="0"/>
              <a:t>16</a:t>
            </a:fld>
            <a:endParaRPr lang="en-CA"/>
          </a:p>
        </p:txBody>
      </p:sp>
    </p:spTree>
    <p:extLst>
      <p:ext uri="{BB962C8B-B14F-4D97-AF65-F5344CB8AC3E}">
        <p14:creationId xmlns:p14="http://schemas.microsoft.com/office/powerpoint/2010/main" val="1764370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b="1" dirty="0">
                <a:latin typeface="IvyPresto Display SemiBold"/>
              </a:rPr>
              <a:t>Disordered Eating Informed</a:t>
            </a:r>
            <a:endParaRPr lang="en-US" b="1" dirty="0">
              <a:latin typeface="IvyPresto Display SemiBold"/>
            </a:endParaRP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13 – Substance Use and Eating Disorder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17</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1" cy="4134997"/>
          </a:xfrm>
        </p:spPr>
        <p:txBody>
          <a:bodyPr/>
          <a:lstStyle/>
          <a:p>
            <a:pPr marL="457200" indent="-457200" algn="l">
              <a:lnSpc>
                <a:spcPct val="100000"/>
              </a:lnSpc>
              <a:spcAft>
                <a:spcPts val="1200"/>
              </a:spcAft>
              <a:buFont typeface="Arial" panose="020B0604020202020204" pitchFamily="34" charset="0"/>
              <a:buChar char="•"/>
            </a:pPr>
            <a:r>
              <a:rPr lang="en-US" sz="2000" dirty="0"/>
              <a:t>Eating disorders are not just about food. They are often a way to cope with difficult problems or regain a sense of control. They are complicated illnesses that affect a person’s sense of identity, worth, and self-esteem.</a:t>
            </a:r>
          </a:p>
          <a:p>
            <a:pPr marL="457200" indent="-457200" algn="l">
              <a:lnSpc>
                <a:spcPct val="100000"/>
              </a:lnSpc>
              <a:spcAft>
                <a:spcPts val="1200"/>
              </a:spcAft>
              <a:buFont typeface="Arial" panose="020B0604020202020204" pitchFamily="34" charset="0"/>
              <a:buChar char="•"/>
            </a:pPr>
            <a:r>
              <a:rPr lang="en-US" sz="2000" dirty="0"/>
              <a:t>Between 1% and 2% of adolescents and young adults have an eating disorder.</a:t>
            </a:r>
          </a:p>
          <a:p>
            <a:pPr marL="457200" indent="-457200" algn="l">
              <a:lnSpc>
                <a:spcPct val="100000"/>
              </a:lnSpc>
              <a:spcAft>
                <a:spcPts val="1200"/>
              </a:spcAft>
              <a:buFont typeface="Arial" panose="020B0604020202020204" pitchFamily="34" charset="0"/>
              <a:buChar char="•"/>
            </a:pPr>
            <a:r>
              <a:rPr lang="en-US" sz="2000" dirty="0"/>
              <a:t>While most people who are affected are female, anyone can have an eating disorder. You cannot know by looking at someone if they have an eating disorder. </a:t>
            </a:r>
          </a:p>
          <a:p>
            <a:pPr marL="457200" indent="-457200" algn="l">
              <a:lnSpc>
                <a:spcPct val="100000"/>
              </a:lnSpc>
              <a:spcAft>
                <a:spcPts val="1200"/>
              </a:spcAft>
              <a:buFont typeface="Arial" panose="020B0604020202020204" pitchFamily="34" charset="0"/>
              <a:buChar char="•"/>
            </a:pPr>
            <a:r>
              <a:rPr lang="en-US" sz="2000" dirty="0"/>
              <a:t>Eating disorders often develop gradually and may grow out of cycles of dieting.</a:t>
            </a:r>
          </a:p>
        </p:txBody>
      </p:sp>
    </p:spTree>
    <p:extLst>
      <p:ext uri="{BB962C8B-B14F-4D97-AF65-F5344CB8AC3E}">
        <p14:creationId xmlns:p14="http://schemas.microsoft.com/office/powerpoint/2010/main" val="1473042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latin typeface="IvyPresto Display SemiBold"/>
              </a:rPr>
              <a:t>Disordered Eating Within Peer Support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13 – Substance Use and Eating Disorder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18</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1" cy="4714796"/>
          </a:xfrm>
        </p:spPr>
        <p:txBody>
          <a:bodyPr/>
          <a:lstStyle/>
          <a:p>
            <a:pPr marL="342900" indent="-342900" algn="l">
              <a:lnSpc>
                <a:spcPct val="100000"/>
              </a:lnSpc>
              <a:spcAft>
                <a:spcPts val="1200"/>
              </a:spcAft>
              <a:buFont typeface="Arial" panose="020B0604020202020204" pitchFamily="34" charset="0"/>
              <a:buChar char="•"/>
            </a:pPr>
            <a:r>
              <a:rPr lang="en-US" sz="2000" dirty="0"/>
              <a:t>The first step remains the same: ask your peer if there is anything that they would like you to know. This can include topics they aren’t comfortable discussing or things they would like you to check in on. </a:t>
            </a:r>
          </a:p>
          <a:p>
            <a:pPr marL="342900" indent="-342900" algn="l">
              <a:lnSpc>
                <a:spcPct val="100000"/>
              </a:lnSpc>
              <a:spcAft>
                <a:spcPts val="1200"/>
              </a:spcAft>
              <a:buFont typeface="Arial" panose="020B0604020202020204" pitchFamily="34" charset="0"/>
              <a:buChar char="•"/>
            </a:pPr>
            <a:r>
              <a:rPr lang="en-US" sz="2000" dirty="0"/>
              <a:t>Give affirming comments and compliments that aren’t related to their body: “You handled that experience so well.” ”You’re a really driven and loyal person.”</a:t>
            </a:r>
          </a:p>
          <a:p>
            <a:pPr marL="342900" indent="-342900" algn="l">
              <a:lnSpc>
                <a:spcPct val="100000"/>
              </a:lnSpc>
              <a:spcAft>
                <a:spcPts val="1200"/>
              </a:spcAft>
              <a:buFont typeface="Arial" panose="020B0604020202020204" pitchFamily="34" charset="0"/>
              <a:buChar char="•"/>
            </a:pPr>
            <a:r>
              <a:rPr lang="en-US" sz="2000" dirty="0"/>
              <a:t>Some organizations specifically do not discuss weight, diet or eating disorder </a:t>
            </a:r>
            <a:r>
              <a:rPr lang="en-US" sz="2000" dirty="0" err="1"/>
              <a:t>behaviours</a:t>
            </a:r>
            <a:r>
              <a:rPr lang="en-US" sz="2000" dirty="0"/>
              <a:t>.</a:t>
            </a:r>
          </a:p>
          <a:p>
            <a:pPr marL="342900" indent="-342900" algn="l">
              <a:lnSpc>
                <a:spcPct val="100000"/>
              </a:lnSpc>
              <a:spcAft>
                <a:spcPts val="1200"/>
              </a:spcAft>
              <a:buFont typeface="Arial" panose="020B0604020202020204" pitchFamily="34" charset="0"/>
              <a:buChar char="•"/>
            </a:pPr>
            <a:r>
              <a:rPr lang="en-CA" sz="2000" dirty="0"/>
              <a:t>Don't ignore negative comments about physical appearance or jokes about a person’s body or size. Use them as teachable moments without shaming anyone. Find a direct and gentle way to say that a person's worth and morality are unrelated to their appearance.</a:t>
            </a:r>
          </a:p>
          <a:p>
            <a:pPr marL="342900" indent="-342900" algn="l">
              <a:lnSpc>
                <a:spcPct val="100000"/>
              </a:lnSpc>
              <a:spcAft>
                <a:spcPts val="1200"/>
              </a:spcAft>
              <a:buFont typeface="Arial" panose="020B0604020202020204" pitchFamily="34" charset="0"/>
              <a:buChar char="•"/>
            </a:pPr>
            <a:r>
              <a:rPr lang="en-CA" sz="2000" dirty="0"/>
              <a:t>Avoid labelling food as "bad," "sinful," or "junk food." Similarly, avoid labelling food “good,” “pure,” or “clean.” Labels like this can make you feel guilty or ashamed for eating "bad food". </a:t>
            </a:r>
            <a:endParaRPr lang="en-US" sz="2000" dirty="0"/>
          </a:p>
          <a:p>
            <a:pPr marL="0" indent="0" algn="l">
              <a:buNone/>
            </a:pPr>
            <a:endParaRPr lang="en-US" sz="2200" dirty="0"/>
          </a:p>
        </p:txBody>
      </p:sp>
    </p:spTree>
    <p:extLst>
      <p:ext uri="{BB962C8B-B14F-4D97-AF65-F5344CB8AC3E}">
        <p14:creationId xmlns:p14="http://schemas.microsoft.com/office/powerpoint/2010/main" val="682818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2326110" y="0"/>
            <a:ext cx="9184703"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2326109" y="-20440"/>
            <a:ext cx="9184703" cy="6921450"/>
          </a:xfrm>
        </p:spPr>
      </p:pic>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a:xfrm>
            <a:off x="-1574712" y="901894"/>
            <a:ext cx="7681906" cy="513659"/>
          </a:xfrm>
        </p:spPr>
        <p:txBody>
          <a:bodyPr/>
          <a:lstStyle/>
          <a:p>
            <a:r>
              <a:rPr lang="en-US" dirty="0"/>
              <a:t>Group Discussion</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1581406" y="393020"/>
            <a:ext cx="7677406" cy="488434"/>
          </a:xfrm>
        </p:spPr>
        <p:txBody>
          <a:bodyPr/>
          <a:lstStyle/>
          <a:p>
            <a:r>
              <a:rPr lang="en-US" dirty="0"/>
              <a:t>Module 13 – Substance Use and Eating Disorder Informed</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19</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6092628" y="1551709"/>
            <a:ext cx="5687113" cy="5499134"/>
          </a:xfrm>
        </p:spPr>
        <p:txBody>
          <a:bodyPr/>
          <a:lstStyle/>
          <a:p>
            <a:pPr algn="l">
              <a:lnSpc>
                <a:spcPct val="100000"/>
              </a:lnSpc>
              <a:spcAft>
                <a:spcPts val="1200"/>
              </a:spcAft>
            </a:pPr>
            <a:r>
              <a:rPr lang="en-CA" sz="2000" dirty="0">
                <a:ea typeface="Calibri"/>
                <a:cs typeface="Times New Roman"/>
              </a:rPr>
              <a:t>Becoming informed involves taking responsibility for learning about the key facts, important services, and resources related to the issue experienced by the Peer(s) you intend to support. </a:t>
            </a:r>
          </a:p>
          <a:p>
            <a:pPr algn="l"/>
            <a:r>
              <a:rPr lang="en-CA" sz="2000" dirty="0">
                <a:ea typeface="Calibri"/>
                <a:cs typeface="Times New Roman"/>
              </a:rPr>
              <a:t>The specific topics a Peer Supporter becomes knowledgeable about will be influenced by the setting in which the Peer Supporter is fulfilling their role. </a:t>
            </a:r>
          </a:p>
          <a:p>
            <a:pPr algn="l"/>
            <a:endParaRPr lang="en-CA" sz="2000" dirty="0">
              <a:ea typeface="Calibri"/>
              <a:cs typeface="Times New Roman"/>
            </a:endParaRPr>
          </a:p>
          <a:p>
            <a:pPr algn="l"/>
            <a:r>
              <a:rPr lang="en-CA" sz="2000" b="1" dirty="0">
                <a:ea typeface="Calibri"/>
                <a:cs typeface="Times New Roman"/>
              </a:rPr>
              <a:t>What topics would you like to become more informed about? </a:t>
            </a:r>
          </a:p>
          <a:p>
            <a:pPr marL="0" lvl="0" indent="0" eaLnBrk="0" fontAlgn="base" hangingPunct="0">
              <a:lnSpc>
                <a:spcPct val="100000"/>
              </a:lnSpc>
              <a:spcBef>
                <a:spcPct val="0"/>
              </a:spcBef>
              <a:spcAft>
                <a:spcPct val="0"/>
              </a:spcAft>
              <a:buNone/>
            </a:pPr>
            <a:endParaRPr lang="en-US" altLang="en-US" sz="2000" dirty="0">
              <a:latin typeface="+mj-lt"/>
              <a:ea typeface="Calibri" panose="020F0502020204030204" pitchFamily="34" charset="0"/>
              <a:cs typeface="Arial" panose="020B0604020202020204" pitchFamily="34" charset="0"/>
            </a:endParaRP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795254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72097"/>
          </a:xfrm>
        </p:spPr>
        <p:txBody>
          <a:bodyPr/>
          <a:lstStyle/>
          <a:p>
            <a:r>
              <a:rPr lang="en-US" dirty="0"/>
              <a:t>Module 13 – Substance Use and Eating Disorder Informed</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a:t>
            </a:fld>
            <a:endParaRPr lang="en-US" dirty="0"/>
          </a:p>
        </p:txBody>
      </p:sp>
      <p:sp>
        <p:nvSpPr>
          <p:cNvPr id="10" name="Text Placeholder 6">
            <a:extLst>
              <a:ext uri="{FF2B5EF4-FFF2-40B4-BE49-F238E27FC236}">
                <a16:creationId xmlns:a16="http://schemas.microsoft.com/office/drawing/2014/main" id="{801DE908-EF53-EC97-31E0-ED4243F84C02}"/>
              </a:ext>
            </a:extLst>
          </p:cNvPr>
          <p:cNvSpPr txBox="1">
            <a:spLocks/>
          </p:cNvSpPr>
          <p:nvPr/>
        </p:nvSpPr>
        <p:spPr>
          <a:xfrm>
            <a:off x="426460" y="1599030"/>
            <a:ext cx="6237387" cy="4198896"/>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Arial" panose="020B0604020202020204" pitchFamily="34" charset="0"/>
              <a:buChar char="•"/>
            </a:pPr>
            <a:r>
              <a:rPr lang="en-US" sz="2000" dirty="0"/>
              <a:t>Arrive on time.</a:t>
            </a:r>
          </a:p>
          <a:p>
            <a:pPr marL="342900" indent="-342900">
              <a:spcAft>
                <a:spcPts val="600"/>
              </a:spcAft>
              <a:buFont typeface="Arial" panose="020B0604020202020204" pitchFamily="34" charset="0"/>
              <a:buChar char="•"/>
            </a:pPr>
            <a:r>
              <a:rPr lang="en-US" sz="2000" dirty="0"/>
              <a:t>Help us create a confidential, non-judgmental space (no screenshots or recordings).</a:t>
            </a:r>
          </a:p>
          <a:p>
            <a:pPr marL="342900" indent="-342900">
              <a:spcAft>
                <a:spcPts val="600"/>
              </a:spcAft>
              <a:buFont typeface="Arial" panose="020B0604020202020204" pitchFamily="34" charset="0"/>
              <a:buChar char="•"/>
            </a:pPr>
            <a:r>
              <a:rPr lang="en-US" sz="2000" dirty="0"/>
              <a:t>Please keep your phones on silent. </a:t>
            </a:r>
          </a:p>
          <a:p>
            <a:pPr marL="342900" indent="-342900">
              <a:spcAft>
                <a:spcPts val="600"/>
              </a:spcAft>
              <a:buFont typeface="Arial" panose="020B0604020202020204" pitchFamily="34" charset="0"/>
              <a:buChar char="•"/>
            </a:pPr>
            <a:r>
              <a:rPr lang="en-US" sz="2000" dirty="0"/>
              <a:t>Avoid cross-talk and side-talk.</a:t>
            </a:r>
          </a:p>
          <a:p>
            <a:pPr marL="342900" indent="-342900">
              <a:spcAft>
                <a:spcPts val="600"/>
              </a:spcAft>
              <a:buFont typeface="Arial" panose="020B0604020202020204" pitchFamily="34" charset="0"/>
              <a:buChar char="•"/>
            </a:pPr>
            <a:r>
              <a:rPr lang="en-US" sz="2000" dirty="0"/>
              <a:t>Learn from each person’s perspective.</a:t>
            </a:r>
          </a:p>
          <a:p>
            <a:pPr marL="342900" indent="-342900">
              <a:spcAft>
                <a:spcPts val="600"/>
              </a:spcAft>
              <a:buFont typeface="Arial" panose="020B0604020202020204" pitchFamily="34" charset="0"/>
              <a:buChar char="•"/>
            </a:pPr>
            <a:r>
              <a:rPr lang="en-US" sz="2000" dirty="0"/>
              <a:t>Language – please bring new language to us as we recognize that language is ever-changing.</a:t>
            </a:r>
          </a:p>
          <a:p>
            <a:pPr marL="342900" indent="-342900">
              <a:buFont typeface="Arial" panose="020B0604020202020204" pitchFamily="34" charset="0"/>
              <a:buChar char="•"/>
            </a:pPr>
            <a:r>
              <a:rPr lang="en-US" sz="2000" b="1" dirty="0"/>
              <a:t>Have fun!</a:t>
            </a:r>
          </a:p>
        </p:txBody>
      </p:sp>
      <p:sp>
        <p:nvSpPr>
          <p:cNvPr id="11" name="Text Placeholder 6">
            <a:extLst>
              <a:ext uri="{FF2B5EF4-FFF2-40B4-BE49-F238E27FC236}">
                <a16:creationId xmlns:a16="http://schemas.microsoft.com/office/drawing/2014/main" id="{2BF465E2-E8B9-3306-5740-3A6072864CA0}"/>
              </a:ext>
            </a:extLst>
          </p:cNvPr>
          <p:cNvSpPr txBox="1">
            <a:spLocks/>
          </p:cNvSpPr>
          <p:nvPr/>
        </p:nvSpPr>
        <p:spPr>
          <a:xfrm>
            <a:off x="426459" y="5258970"/>
            <a:ext cx="6237387" cy="1136715"/>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b="1" dirty="0"/>
              <a:t>From the group:</a:t>
            </a:r>
          </a:p>
          <a:p>
            <a:pPr marL="342900" indent="-342900">
              <a:spcAft>
                <a:spcPts val="600"/>
              </a:spcAft>
              <a:buFont typeface="Arial" panose="020B0604020202020204" pitchFamily="34" charset="0"/>
              <a:buChar char="•"/>
            </a:pPr>
            <a:r>
              <a:rPr lang="en-US" sz="2000" dirty="0"/>
              <a:t>[ADD PARTICIPANT ADDITIONS, IF ANY]</a:t>
            </a:r>
          </a:p>
        </p:txBody>
      </p:sp>
    </p:spTree>
    <p:extLst>
      <p:ext uri="{BB962C8B-B14F-4D97-AF65-F5344CB8AC3E}">
        <p14:creationId xmlns:p14="http://schemas.microsoft.com/office/powerpoint/2010/main" val="463628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Resources</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13 – Substance Use and Eating Disorder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20</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662545"/>
            <a:ext cx="11353281" cy="4380707"/>
          </a:xfrm>
        </p:spPr>
        <p:txBody>
          <a:bodyPr/>
          <a:lstStyle/>
          <a:p>
            <a:pPr marL="0" indent="0" algn="l">
              <a:lnSpc>
                <a:spcPct val="100000"/>
              </a:lnSpc>
              <a:spcAft>
                <a:spcPts val="1200"/>
              </a:spcAft>
              <a:buNone/>
            </a:pPr>
            <a:r>
              <a:rPr lang="en-US" sz="2000" dirty="0">
                <a:latin typeface="IvyPresto Text" panose="020B0404020101010102"/>
              </a:rPr>
              <a:t>National Eating Disorders Information Centre </a:t>
            </a:r>
            <a:r>
              <a:rPr lang="en-US" sz="2000" dirty="0">
                <a:latin typeface="IvyPresto Text" panose="020B0404020101010102"/>
                <a:hlinkClick r:id="rId3"/>
              </a:rPr>
              <a:t>https://nedic.ca/</a:t>
            </a:r>
            <a:endParaRPr lang="en-US" sz="2000" dirty="0">
              <a:latin typeface="IvyPresto Text" panose="020B0404020101010102"/>
            </a:endParaRPr>
          </a:p>
          <a:p>
            <a:pPr marL="0" indent="0" algn="l">
              <a:lnSpc>
                <a:spcPct val="100000"/>
              </a:lnSpc>
              <a:spcAft>
                <a:spcPts val="1200"/>
              </a:spcAft>
              <a:buNone/>
            </a:pPr>
            <a:r>
              <a:rPr lang="en-US" sz="2000" dirty="0">
                <a:latin typeface="IvyPresto Text" panose="020B0404020101010102"/>
              </a:rPr>
              <a:t>Eating Disorders of York Region </a:t>
            </a:r>
            <a:r>
              <a:rPr lang="en-US" sz="2000" dirty="0">
                <a:latin typeface="IvyPresto Text" panose="020B0404020101010102"/>
                <a:hlinkClick r:id="rId4"/>
              </a:rPr>
              <a:t>http://www.edoyr.com</a:t>
            </a:r>
            <a:endParaRPr lang="en-US" sz="2000" dirty="0">
              <a:latin typeface="IvyPresto Text" panose="020B0404020101010102"/>
            </a:endParaRPr>
          </a:p>
          <a:p>
            <a:pPr marL="0" indent="0" algn="l">
              <a:lnSpc>
                <a:spcPct val="100000"/>
              </a:lnSpc>
              <a:spcAft>
                <a:spcPts val="1200"/>
              </a:spcAft>
              <a:buNone/>
            </a:pPr>
            <a:r>
              <a:rPr lang="en-US" sz="2000" dirty="0">
                <a:latin typeface="IvyPresto Text" panose="020B0404020101010102"/>
              </a:rPr>
              <a:t>Sheena’s Place (Toronto) </a:t>
            </a:r>
            <a:r>
              <a:rPr lang="en-US" sz="2000" dirty="0">
                <a:latin typeface="IvyPresto Text" panose="020B0404020101010102"/>
                <a:hlinkClick r:id="rId5"/>
              </a:rPr>
              <a:t>https://sheenasplace.org/</a:t>
            </a:r>
            <a:r>
              <a:rPr lang="en-US" sz="2000" dirty="0">
                <a:latin typeface="IvyPresto Text" panose="020B0404020101010102"/>
              </a:rPr>
              <a:t> </a:t>
            </a:r>
          </a:p>
          <a:p>
            <a:pPr marL="0" indent="0" algn="l">
              <a:lnSpc>
                <a:spcPct val="100000"/>
              </a:lnSpc>
              <a:spcAft>
                <a:spcPts val="1200"/>
              </a:spcAft>
              <a:buNone/>
            </a:pPr>
            <a:r>
              <a:rPr lang="en-US" sz="2000" dirty="0">
                <a:latin typeface="IvyPresto Text" panose="020B0404020101010102"/>
              </a:rPr>
              <a:t>Hopewell (Ottawa) </a:t>
            </a:r>
            <a:r>
              <a:rPr lang="en-US" sz="2000" dirty="0">
                <a:latin typeface="IvyPresto Text" panose="020B0404020101010102"/>
                <a:hlinkClick r:id="rId6"/>
              </a:rPr>
              <a:t>https://www.hopewell.ca/</a:t>
            </a:r>
            <a:endParaRPr lang="en-US" sz="2000" dirty="0">
              <a:latin typeface="IvyPresto Text" panose="020B0404020101010102"/>
            </a:endParaRPr>
          </a:p>
          <a:p>
            <a:pPr marL="0" indent="0" algn="l">
              <a:lnSpc>
                <a:spcPct val="100000"/>
              </a:lnSpc>
              <a:spcAft>
                <a:spcPts val="1200"/>
              </a:spcAft>
              <a:buNone/>
            </a:pPr>
            <a:r>
              <a:rPr lang="en-US" sz="2000" dirty="0">
                <a:latin typeface="IvyPresto Text" panose="020B0404020101010102"/>
              </a:rPr>
              <a:t>Body Brave (Hamilton) </a:t>
            </a:r>
            <a:r>
              <a:rPr lang="en-US" sz="2000" dirty="0">
                <a:latin typeface="IvyPresto Text" panose="020B0404020101010102"/>
                <a:hlinkClick r:id="rId7"/>
              </a:rPr>
              <a:t>https://bodybrave.ca/</a:t>
            </a:r>
            <a:r>
              <a:rPr lang="en-US" sz="2000" dirty="0">
                <a:latin typeface="IvyPresto Text" panose="020B0404020101010102"/>
              </a:rPr>
              <a:t> </a:t>
            </a:r>
          </a:p>
          <a:p>
            <a:pPr marL="0" indent="0" algn="l">
              <a:lnSpc>
                <a:spcPct val="100000"/>
              </a:lnSpc>
              <a:spcAft>
                <a:spcPts val="1200"/>
              </a:spcAft>
              <a:buNone/>
            </a:pPr>
            <a:r>
              <a:rPr lang="en-US" sz="2000" dirty="0">
                <a:latin typeface="IvyPresto Text" panose="020B0404020101010102"/>
              </a:rPr>
              <a:t>Ontario Harm Reduction Network </a:t>
            </a:r>
            <a:r>
              <a:rPr lang="en-US" sz="2000" dirty="0">
                <a:latin typeface="IvyPresto Text" panose="020B0404020101010102"/>
                <a:hlinkClick r:id="rId8"/>
              </a:rPr>
              <a:t>https://ohrn.org/</a:t>
            </a:r>
            <a:r>
              <a:rPr lang="en-US" sz="2000" dirty="0">
                <a:latin typeface="IvyPresto Text" panose="020B0404020101010102"/>
              </a:rPr>
              <a:t> </a:t>
            </a:r>
          </a:p>
          <a:p>
            <a:pPr marL="0" indent="0" algn="l">
              <a:lnSpc>
                <a:spcPct val="100000"/>
              </a:lnSpc>
              <a:spcAft>
                <a:spcPts val="1200"/>
              </a:spcAft>
              <a:buNone/>
            </a:pPr>
            <a:r>
              <a:rPr lang="en-US" sz="2000" dirty="0">
                <a:latin typeface="IvyPresto Text" panose="020B0404020101010102"/>
              </a:rPr>
              <a:t>Principles of Harm Reduction </a:t>
            </a:r>
            <a:r>
              <a:rPr lang="en-US" sz="2000" dirty="0">
                <a:latin typeface="IvyPresto Text" panose="020B0404020101010102"/>
                <a:hlinkClick r:id="rId9"/>
              </a:rPr>
              <a:t>https://harmreduction.org/wp-content/uploads/2020/08/NHRC-PDF-Principles_Of_Harm_Reduction.pdf</a:t>
            </a:r>
            <a:r>
              <a:rPr lang="en-US" sz="2000" dirty="0">
                <a:latin typeface="IvyPresto Text" panose="020B0404020101010102"/>
              </a:rPr>
              <a:t> </a:t>
            </a:r>
          </a:p>
          <a:p>
            <a:pPr algn="l">
              <a:lnSpc>
                <a:spcPct val="100000"/>
              </a:lnSpc>
              <a:spcAft>
                <a:spcPts val="1200"/>
              </a:spcAft>
            </a:pPr>
            <a:r>
              <a:rPr lang="en-US" sz="2000" dirty="0"/>
              <a:t>SMART Recovery Meetings: </a:t>
            </a:r>
            <a:r>
              <a:rPr lang="en-US" sz="2000" dirty="0">
                <a:effectLst/>
                <a:latin typeface="IvyPresto Display" panose="020B0404020101010102"/>
                <a:hlinkClick r:id="rId10" tooltip="https://meetings.smartrecovery.org/meetings/"/>
              </a:rPr>
              <a:t>https://meetings.smartrecovery.org/meetings/</a:t>
            </a:r>
            <a:endParaRPr lang="en-US" sz="2000" dirty="0">
              <a:effectLst/>
              <a:latin typeface="IvyPresto Display" panose="020B0404020101010102"/>
            </a:endParaRPr>
          </a:p>
          <a:p>
            <a:pPr algn="l"/>
            <a:r>
              <a:rPr lang="en-CA" sz="2000" dirty="0"/>
              <a:t>How to Administer Naloxone (YouTube video): </a:t>
            </a:r>
            <a:r>
              <a:rPr lang="en-CA" sz="18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11"/>
              </a:rPr>
              <a:t>https://www.youtube.com/watch?v=WnjgrRNMfKM</a:t>
            </a:r>
            <a:endParaRPr lang="en-CA" sz="1800" dirty="0">
              <a:effectLst/>
              <a:latin typeface="Aptos" panose="020B0004020202020204" pitchFamily="34" charset="0"/>
              <a:ea typeface="Aptos" panose="020B0004020202020204" pitchFamily="34" charset="0"/>
              <a:cs typeface="Aptos" panose="020B0004020202020204" pitchFamily="34" charset="0"/>
            </a:endParaRPr>
          </a:p>
          <a:p>
            <a:pPr algn="l">
              <a:lnSpc>
                <a:spcPct val="100000"/>
              </a:lnSpc>
              <a:spcAft>
                <a:spcPts val="1200"/>
              </a:spcAft>
            </a:pPr>
            <a:endParaRPr lang="en-US" sz="2000" dirty="0">
              <a:effectLst/>
              <a:latin typeface="IvyPresto Display" panose="020B0404020101010102"/>
            </a:endParaRPr>
          </a:p>
          <a:p>
            <a:pPr marL="0" indent="0" algn="l">
              <a:lnSpc>
                <a:spcPct val="100000"/>
              </a:lnSpc>
              <a:spcAft>
                <a:spcPts val="1200"/>
              </a:spcAft>
              <a:buNone/>
            </a:pPr>
            <a:endParaRPr lang="en-US" sz="2000" dirty="0">
              <a:latin typeface="IvyPresto Text" panose="020B0404020101010102"/>
            </a:endParaRPr>
          </a:p>
        </p:txBody>
      </p:sp>
    </p:spTree>
    <p:extLst>
      <p:ext uri="{BB962C8B-B14F-4D97-AF65-F5344CB8AC3E}">
        <p14:creationId xmlns:p14="http://schemas.microsoft.com/office/powerpoint/2010/main" val="3036726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b="1" dirty="0"/>
              <a:t>For Next Time</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13 – Substance Use and Eating Disorder Informed</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21</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0" y="1808603"/>
            <a:ext cx="5143067" cy="4714796"/>
          </a:xfrm>
        </p:spPr>
        <p:txBody>
          <a:bodyPr/>
          <a:lstStyle/>
          <a:p>
            <a:pPr marL="0" indent="0">
              <a:buNone/>
            </a:pPr>
            <a:r>
              <a:rPr lang="en-US" sz="2000" dirty="0"/>
              <a:t>Reading on advocacy by Andrea (approximately 10 minutes)</a:t>
            </a:r>
          </a:p>
          <a:p>
            <a:pPr>
              <a:lnSpc>
                <a:spcPct val="100000"/>
              </a:lnSpc>
            </a:pPr>
            <a:r>
              <a:rPr lang="en-US" dirty="0"/>
              <a:t> </a:t>
            </a:r>
          </a:p>
        </p:txBody>
      </p:sp>
    </p:spTree>
    <p:extLst>
      <p:ext uri="{BB962C8B-B14F-4D97-AF65-F5344CB8AC3E}">
        <p14:creationId xmlns:p14="http://schemas.microsoft.com/office/powerpoint/2010/main" val="487653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20872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r>
              <a:rPr lang="en-US" dirty="0"/>
              <a:t>Substance Use and Eating Disorder Informed</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dirty="0"/>
              <a:t>Module 13</a:t>
            </a:r>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January 28, 2025</a:t>
            </a:fld>
            <a:endParaRPr lang="en-US" dirty="0"/>
          </a:p>
        </p:txBody>
      </p:sp>
    </p:spTree>
    <p:extLst>
      <p:ext uri="{BB962C8B-B14F-4D97-AF65-F5344CB8AC3E}">
        <p14:creationId xmlns:p14="http://schemas.microsoft.com/office/powerpoint/2010/main" val="2735934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13 – Substance Use and Eating Disorder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3B2D81"/>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38280"/>
            <a:ext cx="11353281" cy="3987754"/>
          </a:xfrm>
        </p:spPr>
        <p:txBody>
          <a:bodyPr/>
          <a:lstStyle/>
          <a:p>
            <a:pPr>
              <a:lnSpc>
                <a:spcPct val="100000"/>
              </a:lnSpc>
            </a:pPr>
            <a:r>
              <a:rPr lang="en-US" sz="2000" dirty="0"/>
              <a:t>I am speaking to you today from Toronto. Toronto is in the 'Dish With One Spoon Territory’.  The Dish With One Spoon is a treaty between the Anishinaabe, </a:t>
            </a:r>
            <a:r>
              <a:rPr lang="en-US" sz="2000" dirty="0" err="1"/>
              <a:t>Mississaugas</a:t>
            </a:r>
            <a:r>
              <a:rPr lang="en-US" sz="2000" dirty="0"/>
              <a:t> and Haudenosaunee that bound them to share the territory and protect the land. Subsequent Indigenous Nations and peoples, Europeans and all newcomers have been invited into this treaty in the spirit of peace, friendship and respect.</a:t>
            </a:r>
            <a:br>
              <a:rPr lang="en-US" sz="2000" dirty="0"/>
            </a:br>
            <a:endParaRPr lang="en-US" sz="2000" dirty="0"/>
          </a:p>
          <a:p>
            <a:pPr>
              <a:lnSpc>
                <a:spcPct val="100000"/>
              </a:lnSpc>
            </a:pPr>
            <a:r>
              <a:rPr lang="en-US" sz="2000" dirty="0"/>
              <a:t>The "Dish", or sometimes it is called the "Bowl", represents what is now southern Ontario, from the Great Lakes to Quebec and from Lake Simcoe into the United States. *We all eat out of the Dish, all of us that share this territory, with only one spoon. That means we have to share the responsibility of ensuring the dish is never empty, which includes taking care of the land and the creatures we share it with. Importantly, there are no knives at the table, representing that we must keep the peace. </a:t>
            </a:r>
            <a:br>
              <a:rPr lang="en-US" sz="2000" dirty="0"/>
            </a:br>
            <a:br>
              <a:rPr lang="en-US" sz="2000" dirty="0"/>
            </a:br>
            <a:r>
              <a:rPr lang="en-US" sz="2000" dirty="0"/>
              <a:t>We want to acknowledge and respect all Indigenous people who don’t live in their traditional territories but have made a home in different parts of Ontario and have brought their culture with them.</a:t>
            </a:r>
          </a:p>
        </p:txBody>
      </p:sp>
    </p:spTree>
    <p:extLst>
      <p:ext uri="{BB962C8B-B14F-4D97-AF65-F5344CB8AC3E}">
        <p14:creationId xmlns:p14="http://schemas.microsoft.com/office/powerpoint/2010/main" val="341061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531815"/>
          </a:xfrm>
        </p:spPr>
        <p:txBody>
          <a:bodyPr/>
          <a:lstStyle/>
          <a:p>
            <a:r>
              <a:rPr lang="en-US" dirty="0"/>
              <a:t>Module 13 – Substance Use and Eating Disorder Informed</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5</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994469" y="2664866"/>
            <a:ext cx="3785272" cy="3858533"/>
          </a:xfrm>
        </p:spPr>
        <p:txBody>
          <a:bodyPr/>
          <a:lstStyle/>
          <a:p>
            <a:pPr marL="0" indent="0" algn="l">
              <a:buNone/>
            </a:pPr>
            <a:r>
              <a:rPr lang="en-US" sz="2000" dirty="0">
                <a:latin typeface="IvyPresto Text" panose="020B0404020101010102"/>
              </a:rPr>
              <a:t>What is your name? </a:t>
            </a:r>
          </a:p>
          <a:p>
            <a:pPr marL="0" indent="0" algn="l">
              <a:buNone/>
            </a:pPr>
            <a:endParaRPr lang="en-US" sz="2000" dirty="0">
              <a:latin typeface="IvyPresto Text" panose="020B0404020101010102"/>
            </a:endParaRPr>
          </a:p>
          <a:p>
            <a:pPr marL="0" indent="0" algn="l">
              <a:lnSpc>
                <a:spcPct val="100000"/>
              </a:lnSpc>
              <a:spcAft>
                <a:spcPts val="600"/>
              </a:spcAft>
              <a:buNone/>
            </a:pPr>
            <a:r>
              <a:rPr lang="en-US" sz="2000" dirty="0">
                <a:latin typeface="IvyPresto Text" panose="020B0404020101010102"/>
              </a:rPr>
              <a:t>What is something that you would like to learn more about? </a:t>
            </a:r>
          </a:p>
          <a:p>
            <a:pPr marL="0" indent="0" algn="l">
              <a:buNone/>
            </a:pPr>
            <a:r>
              <a:rPr lang="en-US" sz="2000" dirty="0">
                <a:latin typeface="IvyPresto Text" panose="020B0404020101010102"/>
              </a:rPr>
              <a:t>(It doesn’t have to be related to Peer Support. )</a:t>
            </a:r>
          </a:p>
          <a:p>
            <a:pPr marL="0" indent="0" algn="l">
              <a:buNone/>
            </a:pPr>
            <a:r>
              <a:rPr lang="en-US" sz="2000" dirty="0">
                <a:latin typeface="IvyPresto Text" panose="020B0404020101010102"/>
              </a:rPr>
              <a:t>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3" name="Title 4">
            <a:extLst>
              <a:ext uri="{FF2B5EF4-FFF2-40B4-BE49-F238E27FC236}">
                <a16:creationId xmlns:a16="http://schemas.microsoft.com/office/drawing/2014/main" id="{65075354-B4CF-BD44-3BA1-F65E2F5830BC}"/>
              </a:ext>
            </a:extLst>
          </p:cNvPr>
          <p:cNvSpPr>
            <a:spLocks noGrp="1"/>
          </p:cNvSpPr>
          <p:nvPr>
            <p:ph type="title"/>
          </p:nvPr>
        </p:nvSpPr>
        <p:spPr>
          <a:xfrm>
            <a:off x="426460" y="814748"/>
            <a:ext cx="7681906" cy="513659"/>
          </a:xfrm>
        </p:spPr>
        <p:txBody>
          <a:bodyPr/>
          <a:lstStyle/>
          <a:p>
            <a:r>
              <a:rPr lang="en-US" dirty="0"/>
              <a:t>Icebreaker Activity</a:t>
            </a:r>
          </a:p>
        </p:txBody>
      </p:sp>
    </p:spTree>
    <p:extLst>
      <p:ext uri="{BB962C8B-B14F-4D97-AF65-F5344CB8AC3E}">
        <p14:creationId xmlns:p14="http://schemas.microsoft.com/office/powerpoint/2010/main" val="1973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Module Overview</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13 – Substance Use and Eating Disorder Informed</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6</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1" y="2168434"/>
            <a:ext cx="11353282" cy="3496788"/>
          </a:xfrm>
        </p:spPr>
        <p:txBody>
          <a:bodyPr/>
          <a:lstStyle/>
          <a:p>
            <a:pPr marL="0" marR="0" indent="0">
              <a:lnSpc>
                <a:spcPct val="100000"/>
              </a:lnSpc>
              <a:spcBef>
                <a:spcPts val="0"/>
              </a:spcBef>
              <a:buNone/>
            </a:pPr>
            <a:r>
              <a:rPr lang="en-US" sz="2000" dirty="0">
                <a:effectLst/>
                <a:latin typeface="IvyPresto Text" panose="020B0404020101010102"/>
                <a:ea typeface="Calibri" panose="020F0502020204030204" pitchFamily="34" charset="0"/>
                <a:cs typeface="Times New Roman" panose="02020603050405020304" pitchFamily="18" charset="0"/>
              </a:rPr>
              <a:t>In Module 13, we will discuss becoming Substance Use and Eating Disorder informed.</a:t>
            </a:r>
          </a:p>
          <a:p>
            <a:pPr marL="0" marR="0" indent="0">
              <a:lnSpc>
                <a:spcPct val="100000"/>
              </a:lnSpc>
              <a:spcBef>
                <a:spcPts val="0"/>
              </a:spcBef>
              <a:buNone/>
            </a:pPr>
            <a:endParaRPr lang="en-US" sz="2000" dirty="0">
              <a:effectLst/>
              <a:latin typeface="IvyPresto Text" panose="020B0404020101010102"/>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2000" dirty="0">
                <a:latin typeface="IvyPresto Text" panose="020B0404020101010102"/>
                <a:ea typeface="Calibri" panose="020F0502020204030204" pitchFamily="34" charset="0"/>
                <a:cs typeface="Times New Roman" panose="02020603050405020304" pitchFamily="18" charset="0"/>
              </a:rPr>
              <a:t>As with the previous module, the purpose is not to become experts on these topics but to develop a solid foundation and learn where to further develop our skills and knowledge base. </a:t>
            </a:r>
            <a:endParaRPr lang="en-US" sz="2000" dirty="0">
              <a:effectLst/>
              <a:latin typeface="IvyPresto Text" panose="020B0404020101010102"/>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68370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513659"/>
          </a:xfrm>
        </p:spPr>
        <p:txBody>
          <a:bodyPr/>
          <a:lstStyle/>
          <a:p>
            <a:r>
              <a:rPr lang="en-US" dirty="0"/>
              <a:t>Module 13 – Substance Use and Eating Disorder Informed</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7</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1" y="2258287"/>
            <a:ext cx="11353282" cy="4082549"/>
          </a:xfrm>
        </p:spPr>
        <p:txBody>
          <a:bodyPr/>
          <a:lstStyle/>
          <a:p>
            <a:pPr marL="0" indent="0">
              <a:lnSpc>
                <a:spcPct val="100000"/>
              </a:lnSpc>
              <a:spcAft>
                <a:spcPts val="600"/>
              </a:spcAft>
              <a:buNone/>
            </a:pPr>
            <a:r>
              <a:rPr lang="en-US" sz="2000" dirty="0">
                <a:solidFill>
                  <a:schemeClr val="tx1">
                    <a:lumMod val="85000"/>
                    <a:lumOff val="15000"/>
                  </a:schemeClr>
                </a:solidFill>
                <a:latin typeface="IvyPresto Text" panose="020B0404020101010102"/>
              </a:rPr>
              <a:t>Through the successful completion of Module 13, you will be able to:</a:t>
            </a:r>
          </a:p>
          <a:p>
            <a:pPr marL="457200" indent="-457200">
              <a:lnSpc>
                <a:spcPct val="100000"/>
              </a:lnSpc>
              <a:spcAft>
                <a:spcPts val="600"/>
              </a:spcAft>
              <a:buAutoNum type="arabicPeriod"/>
            </a:pPr>
            <a:r>
              <a:rPr lang="en-US" sz="2000" dirty="0">
                <a:latin typeface="IvyPresto Text" panose="020B0404020101010102"/>
              </a:rPr>
              <a:t>Become familiar with issues related to Substance Use and Eating Disorders that may arise during a Peer Supporter/Peer relationship. </a:t>
            </a:r>
          </a:p>
          <a:p>
            <a:pPr marL="457200" indent="-457200">
              <a:lnSpc>
                <a:spcPct val="100000"/>
              </a:lnSpc>
              <a:spcAft>
                <a:spcPts val="600"/>
              </a:spcAft>
              <a:buAutoNum type="arabicPeriod"/>
            </a:pPr>
            <a:r>
              <a:rPr lang="en-US" sz="2000" dirty="0">
                <a:latin typeface="IvyPresto Text" panose="020B0404020101010102"/>
              </a:rPr>
              <a:t>Identify strategies for Peer Supporters to expand their knowledge base further.</a:t>
            </a:r>
          </a:p>
        </p:txBody>
      </p:sp>
    </p:spTree>
    <p:extLst>
      <p:ext uri="{BB962C8B-B14F-4D97-AF65-F5344CB8AC3E}">
        <p14:creationId xmlns:p14="http://schemas.microsoft.com/office/powerpoint/2010/main" val="350189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b="1" dirty="0">
                <a:latin typeface="IvyPresto Display SemiBold"/>
              </a:rPr>
              <a:t>Addictions/Substance Use  - CAMH Definition </a:t>
            </a:r>
            <a:endParaRPr lang="en-US" b="1"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13 – Substance Use and Eating Disorder Informed</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8</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2147108"/>
            <a:ext cx="11353282" cy="3497507"/>
          </a:xfrm>
        </p:spPr>
        <p:txBody>
          <a:bodyPr/>
          <a:lstStyle/>
          <a:p>
            <a:pPr marL="0" indent="0" algn="l">
              <a:buNone/>
            </a:pPr>
            <a:r>
              <a:rPr lang="en-CA" sz="2000" dirty="0"/>
              <a:t>The term “addiction” is commonly used in such a vague way, and so there have been many attempts to define it more clearly. The definition used here refers to the problematic use of a substance such as alcohol.</a:t>
            </a:r>
          </a:p>
          <a:p>
            <a:pPr marL="0" indent="0" algn="l">
              <a:buNone/>
            </a:pPr>
            <a:endParaRPr lang="en-CA" sz="2000" dirty="0"/>
          </a:p>
          <a:p>
            <a:pPr algn="l">
              <a:lnSpc>
                <a:spcPct val="100000"/>
              </a:lnSpc>
              <a:spcAft>
                <a:spcPts val="600"/>
              </a:spcAft>
            </a:pPr>
            <a:r>
              <a:rPr lang="en-CA" sz="2000" b="1" dirty="0"/>
              <a:t>One simple way of describing addiction is the presence of the 4 Cs:</a:t>
            </a:r>
          </a:p>
          <a:p>
            <a:pPr algn="l">
              <a:lnSpc>
                <a:spcPct val="100000"/>
              </a:lnSpc>
              <a:spcAft>
                <a:spcPts val="600"/>
              </a:spcAft>
            </a:pPr>
            <a:r>
              <a:rPr lang="en-CA" sz="2000" b="1" dirty="0"/>
              <a:t>C</a:t>
            </a:r>
            <a:r>
              <a:rPr lang="en-CA" sz="2000" dirty="0"/>
              <a:t>raving</a:t>
            </a:r>
          </a:p>
          <a:p>
            <a:pPr algn="l">
              <a:lnSpc>
                <a:spcPct val="100000"/>
              </a:lnSpc>
              <a:spcAft>
                <a:spcPts val="600"/>
              </a:spcAft>
            </a:pPr>
            <a:r>
              <a:rPr lang="en-CA" sz="2000" dirty="0"/>
              <a:t>Loss of </a:t>
            </a:r>
            <a:r>
              <a:rPr lang="en-CA" sz="2000" b="1" dirty="0"/>
              <a:t>C</a:t>
            </a:r>
            <a:r>
              <a:rPr lang="en-CA" sz="2000" dirty="0"/>
              <a:t>ontrol of the amount or frequency of use</a:t>
            </a:r>
          </a:p>
          <a:p>
            <a:pPr algn="l">
              <a:lnSpc>
                <a:spcPct val="100000"/>
              </a:lnSpc>
              <a:spcAft>
                <a:spcPts val="600"/>
              </a:spcAft>
            </a:pPr>
            <a:r>
              <a:rPr lang="en-CA" sz="2000" b="1" dirty="0"/>
              <a:t>C</a:t>
            </a:r>
            <a:r>
              <a:rPr lang="en-CA" sz="2000" dirty="0"/>
              <a:t>ompulsion to use</a:t>
            </a:r>
          </a:p>
          <a:p>
            <a:pPr algn="l">
              <a:lnSpc>
                <a:spcPct val="100000"/>
              </a:lnSpc>
              <a:spcAft>
                <a:spcPts val="600"/>
              </a:spcAft>
            </a:pPr>
            <a:r>
              <a:rPr lang="en-CA" sz="2000" dirty="0"/>
              <a:t>Use despite </a:t>
            </a:r>
            <a:r>
              <a:rPr lang="en-CA" sz="2000" b="1" dirty="0"/>
              <a:t>C</a:t>
            </a:r>
            <a:r>
              <a:rPr lang="en-CA" sz="2000" dirty="0"/>
              <a:t>onsequences</a:t>
            </a:r>
          </a:p>
        </p:txBody>
      </p:sp>
    </p:spTree>
    <p:extLst>
      <p:ext uri="{BB962C8B-B14F-4D97-AF65-F5344CB8AC3E}">
        <p14:creationId xmlns:p14="http://schemas.microsoft.com/office/powerpoint/2010/main" val="3728850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E0332-DA31-FB06-0963-240E659678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71E4F8-B9D6-8C1A-0943-B1DAF872882D}"/>
              </a:ext>
            </a:extLst>
          </p:cNvPr>
          <p:cNvSpPr>
            <a:spLocks noGrp="1"/>
          </p:cNvSpPr>
          <p:nvPr>
            <p:ph type="title"/>
          </p:nvPr>
        </p:nvSpPr>
        <p:spPr/>
        <p:txBody>
          <a:bodyPr/>
          <a:lstStyle/>
          <a:p>
            <a:r>
              <a:rPr lang="en-US" sz="4000" b="1" dirty="0">
                <a:latin typeface="IvyPresto Display SemiBold"/>
              </a:rPr>
              <a:t>Addictions/Substance Use - Resources</a:t>
            </a:r>
            <a:endParaRPr lang="en-US" b="1" dirty="0"/>
          </a:p>
        </p:txBody>
      </p:sp>
      <p:sp>
        <p:nvSpPr>
          <p:cNvPr id="3" name="Text Placeholder 2">
            <a:extLst>
              <a:ext uri="{FF2B5EF4-FFF2-40B4-BE49-F238E27FC236}">
                <a16:creationId xmlns:a16="http://schemas.microsoft.com/office/drawing/2014/main" id="{5BC39A6F-214B-D4FD-FD08-B250F5511645}"/>
              </a:ext>
            </a:extLst>
          </p:cNvPr>
          <p:cNvSpPr>
            <a:spLocks noGrp="1"/>
          </p:cNvSpPr>
          <p:nvPr>
            <p:ph type="body" idx="1"/>
          </p:nvPr>
        </p:nvSpPr>
        <p:spPr>
          <a:xfrm>
            <a:off x="430960" y="334552"/>
            <a:ext cx="11348782" cy="480196"/>
          </a:xfrm>
        </p:spPr>
        <p:txBody>
          <a:bodyPr/>
          <a:lstStyle/>
          <a:p>
            <a:r>
              <a:rPr lang="en-US" dirty="0"/>
              <a:t>Module 13 – Substance Use and Eating Disorder Informed</a:t>
            </a:r>
          </a:p>
        </p:txBody>
      </p:sp>
      <p:sp>
        <p:nvSpPr>
          <p:cNvPr id="5" name="Slide Number Placeholder 4">
            <a:extLst>
              <a:ext uri="{FF2B5EF4-FFF2-40B4-BE49-F238E27FC236}">
                <a16:creationId xmlns:a16="http://schemas.microsoft.com/office/drawing/2014/main" id="{517186BC-DF6A-61DC-6980-684C73EBE800}"/>
              </a:ext>
            </a:extLst>
          </p:cNvPr>
          <p:cNvSpPr>
            <a:spLocks noGrp="1"/>
          </p:cNvSpPr>
          <p:nvPr>
            <p:ph type="sldNum" sz="quarter" idx="12"/>
          </p:nvPr>
        </p:nvSpPr>
        <p:spPr/>
        <p:txBody>
          <a:bodyPr/>
          <a:lstStyle/>
          <a:p>
            <a:fld id="{A738FFEA-31A8-2A45-BE95-11B41D2245F5}" type="slidenum">
              <a:rPr lang="en-US" smtClean="0"/>
              <a:pPr/>
              <a:t>9</a:t>
            </a:fld>
            <a:endParaRPr lang="en-US" dirty="0"/>
          </a:p>
        </p:txBody>
      </p:sp>
      <p:sp>
        <p:nvSpPr>
          <p:cNvPr id="6" name="Text Placeholder 5">
            <a:extLst>
              <a:ext uri="{FF2B5EF4-FFF2-40B4-BE49-F238E27FC236}">
                <a16:creationId xmlns:a16="http://schemas.microsoft.com/office/drawing/2014/main" id="{EE03E76E-6458-53A5-92B5-13FAC8AEF806}"/>
              </a:ext>
            </a:extLst>
          </p:cNvPr>
          <p:cNvSpPr>
            <a:spLocks noGrp="1"/>
          </p:cNvSpPr>
          <p:nvPr>
            <p:ph type="body" sz="quarter" idx="14"/>
          </p:nvPr>
        </p:nvSpPr>
        <p:spPr>
          <a:xfrm>
            <a:off x="426460" y="2147108"/>
            <a:ext cx="11353282" cy="3497507"/>
          </a:xfrm>
        </p:spPr>
        <p:txBody>
          <a:bodyPr/>
          <a:lstStyle/>
          <a:p>
            <a:pPr algn="l"/>
            <a:r>
              <a:rPr lang="en-US" sz="2000" b="1" dirty="0"/>
              <a:t>SMART Recovery Meetings: </a:t>
            </a:r>
            <a:r>
              <a:rPr lang="en-US" sz="2000" dirty="0"/>
              <a:t>Evidence-based group support using Cognitive </a:t>
            </a:r>
            <a:r>
              <a:rPr lang="en-US" sz="2000" dirty="0" err="1"/>
              <a:t>Behavioural</a:t>
            </a:r>
            <a:r>
              <a:rPr lang="en-US" sz="2000" dirty="0"/>
              <a:t> Therapy (CBT). Offered online or in-person. </a:t>
            </a:r>
            <a:r>
              <a:rPr lang="en-US" sz="2000" dirty="0">
                <a:effectLst/>
                <a:latin typeface="IvyPresto Display" panose="020B0404020101010102"/>
                <a:hlinkClick r:id="rId3" tooltip="https://meetings.smartrecovery.org/meetings/"/>
              </a:rPr>
              <a:t>https://meetings.smartrecovery.org/meetings/</a:t>
            </a:r>
            <a:endParaRPr lang="en-US" sz="2000" dirty="0">
              <a:effectLst/>
              <a:latin typeface="IvyPresto Display" panose="020B0404020101010102"/>
            </a:endParaRPr>
          </a:p>
          <a:p>
            <a:pPr algn="l"/>
            <a:endParaRPr lang="en-US" sz="2000" dirty="0">
              <a:effectLst/>
              <a:latin typeface="IvyPresto Display" panose="020B0404020101010102"/>
            </a:endParaRPr>
          </a:p>
          <a:p>
            <a:pPr algn="l"/>
            <a:r>
              <a:rPr lang="en-US" sz="2000" b="1" dirty="0">
                <a:effectLst/>
                <a:latin typeface="IvyPresto Display" panose="020B0404020101010102"/>
              </a:rPr>
              <a:t>Naloxone Kits: </a:t>
            </a:r>
            <a:r>
              <a:rPr lang="en-US" sz="2000" dirty="0">
                <a:effectLst/>
                <a:latin typeface="IvyPresto Display" panose="020B0404020101010102"/>
              </a:rPr>
              <a:t>Portable pouches containing an opioid antidote that can be administered by injection or through the nose to revive an unresponsive person who is overdosing. Provided for free in pharmacies. </a:t>
            </a:r>
          </a:p>
          <a:p>
            <a:pPr algn="l"/>
            <a:r>
              <a:rPr lang="en-US" sz="2000" dirty="0">
                <a:effectLst/>
                <a:latin typeface="IvyPresto Display" panose="020B0404020101010102"/>
              </a:rPr>
              <a:t> </a:t>
            </a:r>
            <a:endParaRPr lang="en-CA" sz="2000" dirty="0">
              <a:latin typeface="IvyPresto Display" panose="020B0404020101010102"/>
            </a:endParaRPr>
          </a:p>
        </p:txBody>
      </p:sp>
    </p:spTree>
    <p:extLst>
      <p:ext uri="{BB962C8B-B14F-4D97-AF65-F5344CB8AC3E}">
        <p14:creationId xmlns:p14="http://schemas.microsoft.com/office/powerpoint/2010/main" val="8978862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PleaseensureyouCOPYdocumentbeforeediting_x002e_ xmlns="55c4c3e0-b5a6-4d17-8208-23131be646c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EC2638-52C8-4006-A35B-F0629D5FA446}">
  <ds:schemaRefs>
    <ds:schemaRef ds:uri="http://purl.org/dc/elements/1.1/"/>
    <ds:schemaRef ds:uri="0ec5c850-d167-47b1-9816-f7dea4e6d71f"/>
    <ds:schemaRef ds:uri="http://purl.org/dc/terms/"/>
    <ds:schemaRef ds:uri="http://schemas.microsoft.com/office/2006/metadata/properties"/>
    <ds:schemaRef ds:uri="http://schemas.microsoft.com/office/2006/documentManagement/types"/>
    <ds:schemaRef ds:uri="http://purl.org/dc/dcmitype/"/>
    <ds:schemaRef ds:uri="http://www.w3.org/XML/1998/namespace"/>
    <ds:schemaRef ds:uri="http://schemas.microsoft.com/office/infopath/2007/PartnerControls"/>
    <ds:schemaRef ds:uri="http://schemas.openxmlformats.org/package/2006/metadata/core-properties"/>
    <ds:schemaRef ds:uri="55c4c3e0-b5a6-4d17-8208-23131be646c2"/>
  </ds:schemaRefs>
</ds:datastoreItem>
</file>

<file path=customXml/itemProps2.xml><?xml version="1.0" encoding="utf-8"?>
<ds:datastoreItem xmlns:ds="http://schemas.openxmlformats.org/officeDocument/2006/customXml" ds:itemID="{49AFDFA0-8687-43A6-AAF6-5312B15030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c4c3e0-b5a6-4d17-8208-23131be646c2"/>
    <ds:schemaRef ds:uri="0ec5c850-d167-47b1-9816-f7dea4e6d7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C3CE66-942E-42F4-A594-893090FD1A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11805</TotalTime>
  <Words>3027</Words>
  <Application>Microsoft Office PowerPoint</Application>
  <PresentationFormat>Widescreen</PresentationFormat>
  <Paragraphs>267</Paragraphs>
  <Slides>22</Slides>
  <Notes>22</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22</vt:i4>
      </vt:variant>
    </vt:vector>
  </HeadingPairs>
  <TitlesOfParts>
    <vt:vector size="39" baseType="lpstr">
      <vt:lpstr>Aptos</vt:lpstr>
      <vt:lpstr>Arial</vt:lpstr>
      <vt:lpstr>Calibri</vt:lpstr>
      <vt:lpstr>Calibri Light</vt:lpstr>
      <vt:lpstr>IvyPresto Display</vt:lpstr>
      <vt:lpstr>IvyPresto Display SemiBold</vt:lpstr>
      <vt:lpstr>IvyPresto Text</vt:lpstr>
      <vt:lpstr>MuktaMahee ExtraLight</vt:lpstr>
      <vt:lpstr>MuktaMahee Light</vt:lpstr>
      <vt:lpstr>MuktaMahee Medium</vt:lpstr>
      <vt:lpstr>MuktaMahee Regular</vt:lpstr>
      <vt:lpstr>Segoe UI</vt:lpstr>
      <vt:lpstr>Symbol</vt:lpstr>
      <vt:lpstr>Times New Roman</vt:lpstr>
      <vt:lpstr>Verdana</vt:lpstr>
      <vt:lpstr>Office Theme</vt:lpstr>
      <vt:lpstr>1_Office Theme</vt:lpstr>
      <vt:lpstr>Housekeeping</vt:lpstr>
      <vt:lpstr>Expectations</vt:lpstr>
      <vt:lpstr>Substance Use and Eating Disorder Informed</vt:lpstr>
      <vt:lpstr>Land Acknowledgement</vt:lpstr>
      <vt:lpstr>Icebreaker Activity</vt:lpstr>
      <vt:lpstr>Module Overview</vt:lpstr>
      <vt:lpstr>Learning Objectives</vt:lpstr>
      <vt:lpstr>Addictions/Substance Use  - CAMH Definition </vt:lpstr>
      <vt:lpstr>Addictions/Substance Use - Resources</vt:lpstr>
      <vt:lpstr>Causes and Risk Factors</vt:lpstr>
      <vt:lpstr>Substance Use Informed </vt:lpstr>
      <vt:lpstr>Peer Support</vt:lpstr>
      <vt:lpstr>Group Scenario</vt:lpstr>
      <vt:lpstr>Harm Reduction</vt:lpstr>
      <vt:lpstr>PowerPoint Presentation</vt:lpstr>
      <vt:lpstr>PowerPoint Presentation</vt:lpstr>
      <vt:lpstr>Disordered Eating Informed</vt:lpstr>
      <vt:lpstr>Disordered Eating Within Peer Support</vt:lpstr>
      <vt:lpstr>Group Discussion</vt:lpstr>
      <vt:lpstr>Resources</vt:lpstr>
      <vt:lpstr>For Next Time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Housekeeping</dc:title>
  <dc:creator>Kiki Chang</dc:creator>
  <cp:lastModifiedBy>Karin Thoms</cp:lastModifiedBy>
  <cp:revision>188</cp:revision>
  <cp:lastPrinted>2023-01-16T06:38:46Z</cp:lastPrinted>
  <dcterms:created xsi:type="dcterms:W3CDTF">2023-01-01T00:36:40Z</dcterms:created>
  <dcterms:modified xsi:type="dcterms:W3CDTF">2025-01-28T20:01:15Z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0x0101009F90AADE53214F4BBEB5AFA0C3321DC6</vt:lpwstr>
  </property>
  <property fmtid="{D5CDD505-2E9C-101B-9397-08002B2CF9AE}" pid="3" name="Order">
    <vt:r8>125700</vt:r8>
  </property>
  <property fmtid="{D5CDD505-2E9C-101B-9397-08002B2CF9AE}" pid="4" name="TriggerFlowInfo">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ies>
</file>